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Lst>
  <p:notesMasterIdLst>
    <p:notesMasterId r:id="rId46"/>
  </p:notesMasterIdLst>
  <p:handoutMasterIdLst>
    <p:handoutMasterId r:id="rId47"/>
  </p:handoutMasterIdLst>
  <p:sldIdLst>
    <p:sldId id="256" r:id="rId2"/>
    <p:sldId id="258" r:id="rId3"/>
    <p:sldId id="259" r:id="rId4"/>
    <p:sldId id="260" r:id="rId5"/>
    <p:sldId id="263" r:id="rId6"/>
    <p:sldId id="264" r:id="rId7"/>
    <p:sldId id="266" r:id="rId8"/>
    <p:sldId id="265" r:id="rId9"/>
    <p:sldId id="268" r:id="rId10"/>
    <p:sldId id="267" r:id="rId11"/>
    <p:sldId id="261" r:id="rId12"/>
    <p:sldId id="262" r:id="rId13"/>
    <p:sldId id="269" r:id="rId14"/>
    <p:sldId id="298" r:id="rId15"/>
    <p:sldId id="299" r:id="rId16"/>
    <p:sldId id="300" r:id="rId17"/>
    <p:sldId id="270" r:id="rId18"/>
    <p:sldId id="301" r:id="rId19"/>
    <p:sldId id="271" r:id="rId20"/>
    <p:sldId id="275" r:id="rId21"/>
    <p:sldId id="272" r:id="rId22"/>
    <p:sldId id="273" r:id="rId23"/>
    <p:sldId id="274" r:id="rId24"/>
    <p:sldId id="276" r:id="rId25"/>
    <p:sldId id="306" r:id="rId26"/>
    <p:sldId id="280" r:id="rId27"/>
    <p:sldId id="282" r:id="rId28"/>
    <p:sldId id="297" r:id="rId29"/>
    <p:sldId id="283" r:id="rId30"/>
    <p:sldId id="284" r:id="rId31"/>
    <p:sldId id="285" r:id="rId32"/>
    <p:sldId id="295" r:id="rId33"/>
    <p:sldId id="288" r:id="rId34"/>
    <p:sldId id="289" r:id="rId35"/>
    <p:sldId id="296" r:id="rId36"/>
    <p:sldId id="290" r:id="rId37"/>
    <p:sldId id="293" r:id="rId38"/>
    <p:sldId id="294" r:id="rId39"/>
    <p:sldId id="287" r:id="rId40"/>
    <p:sldId id="286" r:id="rId41"/>
    <p:sldId id="291" r:id="rId42"/>
    <p:sldId id="292" r:id="rId43"/>
    <p:sldId id="304" r:id="rId44"/>
    <p:sldId id="305" r:id="rId45"/>
  </p:sldIdLst>
  <p:sldSz cx="12192000" cy="6858000"/>
  <p:notesSz cx="7011988" cy="92979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89070" autoAdjust="0"/>
  </p:normalViewPr>
  <p:slideViewPr>
    <p:cSldViewPr snapToGrid="0">
      <p:cViewPr varScale="1">
        <p:scale>
          <a:sx n="87" d="100"/>
          <a:sy n="87" d="100"/>
        </p:scale>
        <p:origin x="36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528" cy="466514"/>
          </a:xfrm>
          <a:prstGeom prst="rect">
            <a:avLst/>
          </a:prstGeom>
        </p:spPr>
        <p:txBody>
          <a:bodyPr vert="horz" lIns="93196" tIns="46598" rIns="93196" bIns="46598" rtlCol="0"/>
          <a:lstStyle>
            <a:lvl1pPr algn="l">
              <a:defRPr sz="1200"/>
            </a:lvl1pPr>
          </a:lstStyle>
          <a:p>
            <a:endParaRPr lang="en-US"/>
          </a:p>
        </p:txBody>
      </p:sp>
      <p:sp>
        <p:nvSpPr>
          <p:cNvPr id="3" name="Date Placeholder 2"/>
          <p:cNvSpPr>
            <a:spLocks noGrp="1"/>
          </p:cNvSpPr>
          <p:nvPr>
            <p:ph type="dt" sz="quarter" idx="1"/>
          </p:nvPr>
        </p:nvSpPr>
        <p:spPr>
          <a:xfrm>
            <a:off x="3971837" y="0"/>
            <a:ext cx="3038528" cy="466514"/>
          </a:xfrm>
          <a:prstGeom prst="rect">
            <a:avLst/>
          </a:prstGeom>
        </p:spPr>
        <p:txBody>
          <a:bodyPr vert="horz" lIns="93196" tIns="46598" rIns="93196" bIns="46598" rtlCol="0"/>
          <a:lstStyle>
            <a:lvl1pPr algn="r">
              <a:defRPr sz="1200"/>
            </a:lvl1pPr>
          </a:lstStyle>
          <a:p>
            <a:fld id="{C4AB018D-CEA0-4F42-8691-25C69F3FA8E4}" type="datetimeFigureOut">
              <a:rPr lang="en-US" smtClean="0"/>
              <a:t>12/4/2024</a:t>
            </a:fld>
            <a:endParaRPr lang="en-US"/>
          </a:p>
        </p:txBody>
      </p:sp>
      <p:sp>
        <p:nvSpPr>
          <p:cNvPr id="4" name="Footer Placeholder 3"/>
          <p:cNvSpPr>
            <a:spLocks noGrp="1"/>
          </p:cNvSpPr>
          <p:nvPr>
            <p:ph type="ftr" sz="quarter" idx="2"/>
          </p:nvPr>
        </p:nvSpPr>
        <p:spPr>
          <a:xfrm>
            <a:off x="0" y="8831475"/>
            <a:ext cx="3038528" cy="466513"/>
          </a:xfrm>
          <a:prstGeom prst="rect">
            <a:avLst/>
          </a:prstGeom>
        </p:spPr>
        <p:txBody>
          <a:bodyPr vert="horz" lIns="93196" tIns="46598" rIns="93196" bIns="46598" rtlCol="0" anchor="b"/>
          <a:lstStyle>
            <a:lvl1pPr algn="l">
              <a:defRPr sz="1200"/>
            </a:lvl1pPr>
          </a:lstStyle>
          <a:p>
            <a:endParaRPr lang="en-US"/>
          </a:p>
        </p:txBody>
      </p:sp>
      <p:sp>
        <p:nvSpPr>
          <p:cNvPr id="5" name="Slide Number Placeholder 4"/>
          <p:cNvSpPr>
            <a:spLocks noGrp="1"/>
          </p:cNvSpPr>
          <p:nvPr>
            <p:ph type="sldNum" sz="quarter" idx="3"/>
          </p:nvPr>
        </p:nvSpPr>
        <p:spPr>
          <a:xfrm>
            <a:off x="3971837" y="8831475"/>
            <a:ext cx="3038528" cy="466513"/>
          </a:xfrm>
          <a:prstGeom prst="rect">
            <a:avLst/>
          </a:prstGeom>
        </p:spPr>
        <p:txBody>
          <a:bodyPr vert="horz" lIns="93196" tIns="46598" rIns="93196" bIns="46598" rtlCol="0" anchor="b"/>
          <a:lstStyle>
            <a:lvl1pPr algn="r">
              <a:defRPr sz="1200"/>
            </a:lvl1pPr>
          </a:lstStyle>
          <a:p>
            <a:fld id="{ACB7A04A-E246-4A68-A9C9-ED2DCB61D6BB}" type="slidenum">
              <a:rPr lang="en-US" smtClean="0"/>
              <a:t>‹#›</a:t>
            </a:fld>
            <a:endParaRPr lang="en-US"/>
          </a:p>
        </p:txBody>
      </p:sp>
    </p:spTree>
    <p:extLst>
      <p:ext uri="{BB962C8B-B14F-4D97-AF65-F5344CB8AC3E}">
        <p14:creationId xmlns:p14="http://schemas.microsoft.com/office/powerpoint/2010/main" val="507985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528" cy="466514"/>
          </a:xfrm>
          <a:prstGeom prst="rect">
            <a:avLst/>
          </a:prstGeom>
        </p:spPr>
        <p:txBody>
          <a:bodyPr vert="horz" lIns="93196" tIns="46598" rIns="93196" bIns="46598" rtlCol="0"/>
          <a:lstStyle>
            <a:lvl1pPr algn="l">
              <a:defRPr sz="1200"/>
            </a:lvl1pPr>
          </a:lstStyle>
          <a:p>
            <a:endParaRPr lang="en-US"/>
          </a:p>
        </p:txBody>
      </p:sp>
      <p:sp>
        <p:nvSpPr>
          <p:cNvPr id="3" name="Date Placeholder 2"/>
          <p:cNvSpPr>
            <a:spLocks noGrp="1"/>
          </p:cNvSpPr>
          <p:nvPr>
            <p:ph type="dt" idx="1"/>
          </p:nvPr>
        </p:nvSpPr>
        <p:spPr>
          <a:xfrm>
            <a:off x="3971837" y="0"/>
            <a:ext cx="3038528" cy="466514"/>
          </a:xfrm>
          <a:prstGeom prst="rect">
            <a:avLst/>
          </a:prstGeom>
        </p:spPr>
        <p:txBody>
          <a:bodyPr vert="horz" lIns="93196" tIns="46598" rIns="93196" bIns="46598" rtlCol="0"/>
          <a:lstStyle>
            <a:lvl1pPr algn="r">
              <a:defRPr sz="1200"/>
            </a:lvl1pPr>
          </a:lstStyle>
          <a:p>
            <a:fld id="{82891305-DD67-4AA5-BF67-D432138ACD8E}" type="datetimeFigureOut">
              <a:rPr lang="en-US" smtClean="0"/>
              <a:t>12/4/2024</a:t>
            </a:fld>
            <a:endParaRPr lang="en-US"/>
          </a:p>
        </p:txBody>
      </p:sp>
      <p:sp>
        <p:nvSpPr>
          <p:cNvPr id="4" name="Slide Image Placeholder 3"/>
          <p:cNvSpPr>
            <a:spLocks noGrp="1" noRot="1" noChangeAspect="1"/>
          </p:cNvSpPr>
          <p:nvPr>
            <p:ph type="sldImg" idx="2"/>
          </p:nvPr>
        </p:nvSpPr>
        <p:spPr>
          <a:xfrm>
            <a:off x="715963" y="1162050"/>
            <a:ext cx="5580062" cy="3138488"/>
          </a:xfrm>
          <a:prstGeom prst="rect">
            <a:avLst/>
          </a:prstGeom>
          <a:noFill/>
          <a:ln w="12700">
            <a:solidFill>
              <a:prstClr val="black"/>
            </a:solidFill>
          </a:ln>
        </p:spPr>
        <p:txBody>
          <a:bodyPr vert="horz" lIns="93196" tIns="46598" rIns="93196" bIns="46598" rtlCol="0" anchor="ctr"/>
          <a:lstStyle/>
          <a:p>
            <a:endParaRPr lang="en-US"/>
          </a:p>
        </p:txBody>
      </p:sp>
      <p:sp>
        <p:nvSpPr>
          <p:cNvPr id="5" name="Notes Placeholder 4"/>
          <p:cNvSpPr>
            <a:spLocks noGrp="1"/>
          </p:cNvSpPr>
          <p:nvPr>
            <p:ph type="body" sz="quarter" idx="3"/>
          </p:nvPr>
        </p:nvSpPr>
        <p:spPr>
          <a:xfrm>
            <a:off x="701199" y="4474657"/>
            <a:ext cx="5609590" cy="3661083"/>
          </a:xfrm>
          <a:prstGeom prst="rect">
            <a:avLst/>
          </a:prstGeom>
        </p:spPr>
        <p:txBody>
          <a:bodyPr vert="horz" lIns="93196" tIns="46598" rIns="93196" bIns="4659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1475"/>
            <a:ext cx="3038528" cy="466513"/>
          </a:xfrm>
          <a:prstGeom prst="rect">
            <a:avLst/>
          </a:prstGeom>
        </p:spPr>
        <p:txBody>
          <a:bodyPr vert="horz" lIns="93196" tIns="46598" rIns="93196" bIns="46598" rtlCol="0" anchor="b"/>
          <a:lstStyle>
            <a:lvl1pPr algn="l">
              <a:defRPr sz="1200"/>
            </a:lvl1pPr>
          </a:lstStyle>
          <a:p>
            <a:endParaRPr lang="en-US"/>
          </a:p>
        </p:txBody>
      </p:sp>
      <p:sp>
        <p:nvSpPr>
          <p:cNvPr id="7" name="Slide Number Placeholder 6"/>
          <p:cNvSpPr>
            <a:spLocks noGrp="1"/>
          </p:cNvSpPr>
          <p:nvPr>
            <p:ph type="sldNum" sz="quarter" idx="5"/>
          </p:nvPr>
        </p:nvSpPr>
        <p:spPr>
          <a:xfrm>
            <a:off x="3971837" y="8831475"/>
            <a:ext cx="3038528" cy="466513"/>
          </a:xfrm>
          <a:prstGeom prst="rect">
            <a:avLst/>
          </a:prstGeom>
        </p:spPr>
        <p:txBody>
          <a:bodyPr vert="horz" lIns="93196" tIns="46598" rIns="93196" bIns="46598" rtlCol="0" anchor="b"/>
          <a:lstStyle>
            <a:lvl1pPr algn="r">
              <a:defRPr sz="1200"/>
            </a:lvl1pPr>
          </a:lstStyle>
          <a:p>
            <a:fld id="{D511FC66-62EB-49FC-BD14-62C818609F38}" type="slidenum">
              <a:rPr lang="en-US" smtClean="0"/>
              <a:t>‹#›</a:t>
            </a:fld>
            <a:endParaRPr lang="en-US"/>
          </a:p>
        </p:txBody>
      </p:sp>
    </p:spTree>
    <p:extLst>
      <p:ext uri="{BB962C8B-B14F-4D97-AF65-F5344CB8AC3E}">
        <p14:creationId xmlns:p14="http://schemas.microsoft.com/office/powerpoint/2010/main" val="2660518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11FC66-62EB-49FC-BD14-62C818609F38}" type="slidenum">
              <a:rPr lang="en-US" smtClean="0"/>
              <a:t>11</a:t>
            </a:fld>
            <a:endParaRPr lang="en-US"/>
          </a:p>
        </p:txBody>
      </p:sp>
    </p:spTree>
    <p:extLst>
      <p:ext uri="{BB962C8B-B14F-4D97-AF65-F5344CB8AC3E}">
        <p14:creationId xmlns:p14="http://schemas.microsoft.com/office/powerpoint/2010/main" val="3747468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1FC66-62EB-49FC-BD14-62C818609F38}" type="slidenum">
              <a:rPr lang="en-US" smtClean="0"/>
              <a:t>32</a:t>
            </a:fld>
            <a:endParaRPr lang="en-US"/>
          </a:p>
        </p:txBody>
      </p:sp>
    </p:spTree>
    <p:extLst>
      <p:ext uri="{BB962C8B-B14F-4D97-AF65-F5344CB8AC3E}">
        <p14:creationId xmlns:p14="http://schemas.microsoft.com/office/powerpoint/2010/main" val="2840276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1FC66-62EB-49FC-BD14-62C818609F38}" type="slidenum">
              <a:rPr lang="en-US" smtClean="0"/>
              <a:t>33</a:t>
            </a:fld>
            <a:endParaRPr lang="en-US"/>
          </a:p>
        </p:txBody>
      </p:sp>
    </p:spTree>
    <p:extLst>
      <p:ext uri="{BB962C8B-B14F-4D97-AF65-F5344CB8AC3E}">
        <p14:creationId xmlns:p14="http://schemas.microsoft.com/office/powerpoint/2010/main" val="159905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A0E485-2671-416A-A39F-FE5892836252}"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00808-2D43-416D-87FD-0E09269A225E}"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891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84A0E485-2671-416A-A39F-FE5892836252}" type="datetimeFigureOut">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900808-2D43-416D-87FD-0E09269A225E}" type="slidenum">
              <a:rPr lang="en-US" smtClean="0"/>
              <a:t>‹#›</a:t>
            </a:fld>
            <a:endParaRPr lang="en-US"/>
          </a:p>
        </p:txBody>
      </p:sp>
    </p:spTree>
    <p:extLst>
      <p:ext uri="{BB962C8B-B14F-4D97-AF65-F5344CB8AC3E}">
        <p14:creationId xmlns:p14="http://schemas.microsoft.com/office/powerpoint/2010/main" val="3486814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A0E485-2671-416A-A39F-FE5892836252}"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00808-2D43-416D-87FD-0E09269A225E}" type="slidenum">
              <a:rPr lang="en-US" smtClean="0"/>
              <a:t>‹#›</a:t>
            </a:fld>
            <a:endParaRPr lang="en-US"/>
          </a:p>
        </p:txBody>
      </p:sp>
    </p:spTree>
    <p:extLst>
      <p:ext uri="{BB962C8B-B14F-4D97-AF65-F5344CB8AC3E}">
        <p14:creationId xmlns:p14="http://schemas.microsoft.com/office/powerpoint/2010/main" val="1325498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A0E485-2671-416A-A39F-FE5892836252}"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00808-2D43-416D-87FD-0E09269A225E}"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251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A0E485-2671-416A-A39F-FE5892836252}"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00808-2D43-416D-87FD-0E09269A225E}" type="slidenum">
              <a:rPr lang="en-US" smtClean="0"/>
              <a:t>‹#›</a:t>
            </a:fld>
            <a:endParaRPr lang="en-US"/>
          </a:p>
        </p:txBody>
      </p:sp>
    </p:spTree>
    <p:extLst>
      <p:ext uri="{BB962C8B-B14F-4D97-AF65-F5344CB8AC3E}">
        <p14:creationId xmlns:p14="http://schemas.microsoft.com/office/powerpoint/2010/main" val="518453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A0E485-2671-416A-A39F-FE5892836252}"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00808-2D43-416D-87FD-0E09269A225E}"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85047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A0E485-2671-416A-A39F-FE5892836252}"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00808-2D43-416D-87FD-0E09269A225E}" type="slidenum">
              <a:rPr lang="en-US" smtClean="0"/>
              <a:t>‹#›</a:t>
            </a:fld>
            <a:endParaRPr lang="en-US"/>
          </a:p>
        </p:txBody>
      </p:sp>
    </p:spTree>
    <p:extLst>
      <p:ext uri="{BB962C8B-B14F-4D97-AF65-F5344CB8AC3E}">
        <p14:creationId xmlns:p14="http://schemas.microsoft.com/office/powerpoint/2010/main" val="2449293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A0E485-2671-416A-A39F-FE5892836252}"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00808-2D43-416D-87FD-0E09269A225E}" type="slidenum">
              <a:rPr lang="en-US" smtClean="0"/>
              <a:t>‹#›</a:t>
            </a:fld>
            <a:endParaRPr lang="en-US"/>
          </a:p>
        </p:txBody>
      </p:sp>
    </p:spTree>
    <p:extLst>
      <p:ext uri="{BB962C8B-B14F-4D97-AF65-F5344CB8AC3E}">
        <p14:creationId xmlns:p14="http://schemas.microsoft.com/office/powerpoint/2010/main" val="273837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A0E485-2671-416A-A39F-FE5892836252}"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00808-2D43-416D-87FD-0E09269A225E}" type="slidenum">
              <a:rPr lang="en-US" smtClean="0"/>
              <a:t>‹#›</a:t>
            </a:fld>
            <a:endParaRPr lang="en-US"/>
          </a:p>
        </p:txBody>
      </p:sp>
    </p:spTree>
    <p:extLst>
      <p:ext uri="{BB962C8B-B14F-4D97-AF65-F5344CB8AC3E}">
        <p14:creationId xmlns:p14="http://schemas.microsoft.com/office/powerpoint/2010/main" val="120512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A0E485-2671-416A-A39F-FE5892836252}"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00808-2D43-416D-87FD-0E09269A225E}" type="slidenum">
              <a:rPr lang="en-US" smtClean="0"/>
              <a:t>‹#›</a:t>
            </a:fld>
            <a:endParaRPr lang="en-US"/>
          </a:p>
        </p:txBody>
      </p:sp>
    </p:spTree>
    <p:extLst>
      <p:ext uri="{BB962C8B-B14F-4D97-AF65-F5344CB8AC3E}">
        <p14:creationId xmlns:p14="http://schemas.microsoft.com/office/powerpoint/2010/main" val="21584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A0E485-2671-416A-A39F-FE5892836252}"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00808-2D43-416D-87FD-0E09269A225E}" type="slidenum">
              <a:rPr lang="en-US" smtClean="0"/>
              <a:t>‹#›</a:t>
            </a:fld>
            <a:endParaRPr lang="en-US"/>
          </a:p>
        </p:txBody>
      </p:sp>
    </p:spTree>
    <p:extLst>
      <p:ext uri="{BB962C8B-B14F-4D97-AF65-F5344CB8AC3E}">
        <p14:creationId xmlns:p14="http://schemas.microsoft.com/office/powerpoint/2010/main" val="1487655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A0E485-2671-416A-A39F-FE5892836252}"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900808-2D43-416D-87FD-0E09269A225E}" type="slidenum">
              <a:rPr lang="en-US" smtClean="0"/>
              <a:t>‹#›</a:t>
            </a:fld>
            <a:endParaRPr lang="en-US"/>
          </a:p>
        </p:txBody>
      </p:sp>
    </p:spTree>
    <p:extLst>
      <p:ext uri="{BB962C8B-B14F-4D97-AF65-F5344CB8AC3E}">
        <p14:creationId xmlns:p14="http://schemas.microsoft.com/office/powerpoint/2010/main" val="2995424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A0E485-2671-416A-A39F-FE5892836252}" type="datetimeFigureOut">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900808-2D43-416D-87FD-0E09269A225E}" type="slidenum">
              <a:rPr lang="en-US" smtClean="0"/>
              <a:t>‹#›</a:t>
            </a:fld>
            <a:endParaRPr lang="en-US"/>
          </a:p>
        </p:txBody>
      </p:sp>
    </p:spTree>
    <p:extLst>
      <p:ext uri="{BB962C8B-B14F-4D97-AF65-F5344CB8AC3E}">
        <p14:creationId xmlns:p14="http://schemas.microsoft.com/office/powerpoint/2010/main" val="2441204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A0E485-2671-416A-A39F-FE5892836252}" type="datetimeFigureOut">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900808-2D43-416D-87FD-0E09269A225E}" type="slidenum">
              <a:rPr lang="en-US" smtClean="0"/>
              <a:t>‹#›</a:t>
            </a:fld>
            <a:endParaRPr lang="en-US"/>
          </a:p>
        </p:txBody>
      </p:sp>
    </p:spTree>
    <p:extLst>
      <p:ext uri="{BB962C8B-B14F-4D97-AF65-F5344CB8AC3E}">
        <p14:creationId xmlns:p14="http://schemas.microsoft.com/office/powerpoint/2010/main" val="839599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A0E485-2671-416A-A39F-FE5892836252}" type="datetimeFigureOut">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900808-2D43-416D-87FD-0E09269A225E}" type="slidenum">
              <a:rPr lang="en-US" smtClean="0"/>
              <a:t>‹#›</a:t>
            </a:fld>
            <a:endParaRPr lang="en-US"/>
          </a:p>
        </p:txBody>
      </p:sp>
    </p:spTree>
    <p:extLst>
      <p:ext uri="{BB962C8B-B14F-4D97-AF65-F5344CB8AC3E}">
        <p14:creationId xmlns:p14="http://schemas.microsoft.com/office/powerpoint/2010/main" val="2097471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A0E485-2671-416A-A39F-FE5892836252}"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900808-2D43-416D-87FD-0E09269A225E}" type="slidenum">
              <a:rPr lang="en-US" smtClean="0"/>
              <a:t>‹#›</a:t>
            </a:fld>
            <a:endParaRPr lang="en-US"/>
          </a:p>
        </p:txBody>
      </p:sp>
    </p:spTree>
    <p:extLst>
      <p:ext uri="{BB962C8B-B14F-4D97-AF65-F5344CB8AC3E}">
        <p14:creationId xmlns:p14="http://schemas.microsoft.com/office/powerpoint/2010/main" val="3423784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A0E485-2671-416A-A39F-FE5892836252}"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900808-2D43-416D-87FD-0E09269A225E}" type="slidenum">
              <a:rPr lang="en-US" smtClean="0"/>
              <a:t>‹#›</a:t>
            </a:fld>
            <a:endParaRPr lang="en-US"/>
          </a:p>
        </p:txBody>
      </p:sp>
    </p:spTree>
    <p:extLst>
      <p:ext uri="{BB962C8B-B14F-4D97-AF65-F5344CB8AC3E}">
        <p14:creationId xmlns:p14="http://schemas.microsoft.com/office/powerpoint/2010/main" val="1640559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4A0E485-2671-416A-A39F-FE5892836252}" type="datetimeFigureOut">
              <a:rPr lang="en-US" smtClean="0"/>
              <a:t>12/4/2024</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C900808-2D43-416D-87FD-0E09269A225E}" type="slidenum">
              <a:rPr lang="en-US" smtClean="0"/>
              <a:t>‹#›</a:t>
            </a:fld>
            <a:endParaRPr lang="en-US"/>
          </a:p>
        </p:txBody>
      </p:sp>
    </p:spTree>
    <p:extLst>
      <p:ext uri="{BB962C8B-B14F-4D97-AF65-F5344CB8AC3E}">
        <p14:creationId xmlns:p14="http://schemas.microsoft.com/office/powerpoint/2010/main" val="3554803673"/>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irs.gov/tax-professionals/taxpayer-identification-number-tin-matching"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iki.ssdt-ohio.org/display/usasrdoc/Purchase+Orders" TargetMode="External"/><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hyperlink" Target="https://wiki.ssdt-ohio.org/display/usasrdoc/Account+Code+Mapping"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irs.gov/instructions/i1099gi"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www.irs.gov/instructions/i1099mec#en_US_2022_publink1000276582" TargetMode="External"/><Relationship Id="rId3" Type="http://schemas.openxmlformats.org/officeDocument/2006/relationships/hyperlink" Target="https://www.irs.gov/instructions/i1099mec#en_US_2022_publink1000276580" TargetMode="External"/><Relationship Id="rId7" Type="http://schemas.openxmlformats.org/officeDocument/2006/relationships/hyperlink" Target="https://www.irs.gov/instructions/i1099mec#en_US_2022_publink1000276570" TargetMode="External"/><Relationship Id="rId12" Type="http://schemas.openxmlformats.org/officeDocument/2006/relationships/hyperlink" Target="https://www.irs.gov/instructions/i1099mec#en_US_2022_publink100021134" TargetMode="External"/><Relationship Id="rId2" Type="http://schemas.openxmlformats.org/officeDocument/2006/relationships/hyperlink" Target="https://www.irs.gov/instructions/i1099mec#en_US_2022_publink1000276560" TargetMode="External"/><Relationship Id="rId1" Type="http://schemas.openxmlformats.org/officeDocument/2006/relationships/slideLayout" Target="../slideLayouts/slideLayout7.xml"/><Relationship Id="rId6" Type="http://schemas.openxmlformats.org/officeDocument/2006/relationships/hyperlink" Target="https://www.irs.gov/instructions/i1099mec#en_US_2022_publink1000276569" TargetMode="External"/><Relationship Id="rId11" Type="http://schemas.openxmlformats.org/officeDocument/2006/relationships/hyperlink" Target="https://www.irs.gov/instructions/i1099mec#en_US_2022_publink100021135" TargetMode="External"/><Relationship Id="rId5" Type="http://schemas.openxmlformats.org/officeDocument/2006/relationships/hyperlink" Target="https://www.irs.gov/instructions/i1099mec#en_US_2022_publink1000276561" TargetMode="External"/><Relationship Id="rId10" Type="http://schemas.openxmlformats.org/officeDocument/2006/relationships/hyperlink" Target="https://www.irs.gov/instructions/i1099mec#en_US_2022_publink100044444" TargetMode="External"/><Relationship Id="rId4" Type="http://schemas.openxmlformats.org/officeDocument/2006/relationships/hyperlink" Target="https://www.irs.gov/instructions/i1099mec#en_US_2022_publink1000276558" TargetMode="External"/><Relationship Id="rId9" Type="http://schemas.openxmlformats.org/officeDocument/2006/relationships/hyperlink" Target="https://www.irs.gov/instructions/i1099mec#en_US_2022_publink10001986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8487" y="695324"/>
            <a:ext cx="8001000" cy="2971801"/>
          </a:xfrm>
        </p:spPr>
        <p:txBody>
          <a:bodyPr/>
          <a:lstStyle/>
          <a:p>
            <a:r>
              <a:rPr lang="en-US" dirty="0"/>
              <a:t>USAS 2024 Calendar Year End</a:t>
            </a:r>
          </a:p>
        </p:txBody>
      </p:sp>
    </p:spTree>
    <p:extLst>
      <p:ext uri="{BB962C8B-B14F-4D97-AF65-F5344CB8AC3E}">
        <p14:creationId xmlns:p14="http://schemas.microsoft.com/office/powerpoint/2010/main" val="3208965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7724" y="188536"/>
            <a:ext cx="5854045" cy="707886"/>
          </a:xfrm>
          <a:prstGeom prst="rect">
            <a:avLst/>
          </a:prstGeom>
        </p:spPr>
        <p:txBody>
          <a:bodyPr wrap="square">
            <a:spAutoFit/>
          </a:bodyPr>
          <a:lstStyle/>
          <a:p>
            <a:pPr algn="ctr"/>
            <a:r>
              <a:rPr lang="en-US" sz="4000" dirty="0"/>
              <a:t>Payments to Attorney</a:t>
            </a:r>
          </a:p>
        </p:txBody>
      </p:sp>
      <p:sp>
        <p:nvSpPr>
          <p:cNvPr id="3" name="Rectangle 2"/>
          <p:cNvSpPr/>
          <p:nvPr/>
        </p:nvSpPr>
        <p:spPr>
          <a:xfrm>
            <a:off x="659876" y="1159497"/>
            <a:ext cx="9530499" cy="4555093"/>
          </a:xfrm>
          <a:prstGeom prst="rect">
            <a:avLst/>
          </a:prstGeom>
        </p:spPr>
        <p:txBody>
          <a:bodyPr wrap="square">
            <a:spAutoFit/>
          </a:bodyPr>
          <a:lstStyle/>
          <a:p>
            <a:pPr algn="ctr"/>
            <a:r>
              <a:rPr lang="en-US" sz="2800" dirty="0">
                <a:latin typeface="+mj-lt"/>
              </a:rPr>
              <a:t>1099 NEC</a:t>
            </a:r>
          </a:p>
          <a:p>
            <a:r>
              <a:rPr lang="en-US" dirty="0">
                <a:solidFill>
                  <a:srgbClr val="1B1B1B"/>
                </a:solidFill>
                <a:latin typeface="Calibri" panose="020F0502020204030204" pitchFamily="34" charset="0"/>
                <a:cs typeface="Calibri" panose="020F0502020204030204" pitchFamily="34" charset="0"/>
              </a:rPr>
              <a:t>Payments to attorneys.  The term “attorney” includes a law firm or other provider of legal services. Attorneys’ fees for $600 or more paid in the course of your trade or business are reportable in box 1 of form 1099-NEC, under section 6041A(a)(1)</a:t>
            </a:r>
          </a:p>
          <a:p>
            <a:endParaRPr lang="en-US" dirty="0">
              <a:solidFill>
                <a:srgbClr val="1B1B1B"/>
              </a:solidFill>
              <a:latin typeface="Source Sans Pro"/>
            </a:endParaRPr>
          </a:p>
          <a:p>
            <a:pPr algn="ctr"/>
            <a:r>
              <a:rPr lang="en-US" sz="2800" dirty="0"/>
              <a:t>1099 MISC</a:t>
            </a:r>
          </a:p>
          <a:p>
            <a:endParaRPr lang="en-US" dirty="0">
              <a:solidFill>
                <a:srgbClr val="1B1B1B"/>
              </a:solidFill>
              <a:latin typeface="Calibri" panose="020F0502020204030204" pitchFamily="34" charset="0"/>
              <a:cs typeface="Calibri" panose="020F0502020204030204" pitchFamily="34" charset="0"/>
            </a:endParaRPr>
          </a:p>
          <a:p>
            <a:r>
              <a:rPr lang="en-US" dirty="0">
                <a:solidFill>
                  <a:srgbClr val="1B1B1B"/>
                </a:solidFill>
                <a:latin typeface="Calibri" panose="020F0502020204030204" pitchFamily="34" charset="0"/>
                <a:cs typeface="Calibri" panose="020F0502020204030204" pitchFamily="34" charset="0"/>
              </a:rPr>
              <a:t>Gross proceeds paid to attorneys </a:t>
            </a:r>
          </a:p>
          <a:p>
            <a:r>
              <a:rPr lang="en-US" dirty="0">
                <a:solidFill>
                  <a:srgbClr val="1B1B1B"/>
                </a:solidFill>
                <a:latin typeface="Calibri" panose="020F0502020204030204" pitchFamily="34" charset="0"/>
                <a:cs typeface="Calibri" panose="020F0502020204030204" pitchFamily="34" charset="0"/>
              </a:rPr>
              <a:t>Under section 6045(f), report in box 10 payments that:</a:t>
            </a:r>
          </a:p>
          <a:p>
            <a:pPr marL="285750" indent="-285750">
              <a:buFont typeface="Arial" panose="020B0604020202020204" pitchFamily="34" charset="0"/>
              <a:buChar char="•"/>
            </a:pPr>
            <a:r>
              <a:rPr lang="en-US" dirty="0">
                <a:solidFill>
                  <a:srgbClr val="1B1B1B"/>
                </a:solidFill>
                <a:latin typeface="Calibri" panose="020F0502020204030204" pitchFamily="34" charset="0"/>
                <a:cs typeface="Calibri" panose="020F0502020204030204" pitchFamily="34" charset="0"/>
              </a:rPr>
              <a:t>Are made to an attorney in the course of your trade or business in connection with legal services, but not for the attorney’s services, for example as in a settlement agreement;</a:t>
            </a:r>
          </a:p>
          <a:p>
            <a:pPr marL="285750" indent="-285750">
              <a:buFont typeface="Arial" panose="020B0604020202020204" pitchFamily="34" charset="0"/>
              <a:buChar char="•"/>
            </a:pPr>
            <a:r>
              <a:rPr lang="en-US" dirty="0">
                <a:solidFill>
                  <a:srgbClr val="1B1B1B"/>
                </a:solidFill>
                <a:latin typeface="Calibri" panose="020F0502020204030204" pitchFamily="34" charset="0"/>
                <a:cs typeface="Calibri" panose="020F0502020204030204" pitchFamily="34" charset="0"/>
              </a:rPr>
              <a:t>Total $600 or more: and </a:t>
            </a:r>
          </a:p>
          <a:p>
            <a:pPr marL="285750" indent="-285750">
              <a:buFont typeface="Arial" panose="020B0604020202020204" pitchFamily="34" charset="0"/>
              <a:buChar char="•"/>
            </a:pPr>
            <a:r>
              <a:rPr lang="en-US" dirty="0">
                <a:solidFill>
                  <a:srgbClr val="1B1B1B"/>
                </a:solidFill>
                <a:latin typeface="Calibri" panose="020F0502020204030204" pitchFamily="34" charset="0"/>
                <a:cs typeface="Calibri" panose="020F0502020204030204" pitchFamily="34" charset="0"/>
              </a:rPr>
              <a:t>Are not reportable by you in box 1 of Form 1099 NEC File Form 1099-NEC, Nonemployee Compensation, for each person in the course of your business to whom you have paid the following during the year.</a:t>
            </a:r>
          </a:p>
        </p:txBody>
      </p:sp>
    </p:spTree>
    <p:extLst>
      <p:ext uri="{BB962C8B-B14F-4D97-AF65-F5344CB8AC3E}">
        <p14:creationId xmlns:p14="http://schemas.microsoft.com/office/powerpoint/2010/main" val="350228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0982" y="157943"/>
            <a:ext cx="8986058" cy="1261884"/>
          </a:xfrm>
          <a:prstGeom prst="rect">
            <a:avLst/>
          </a:prstGeom>
        </p:spPr>
        <p:txBody>
          <a:bodyPr wrap="square">
            <a:spAutoFit/>
          </a:bodyPr>
          <a:lstStyle/>
          <a:p>
            <a:pPr algn="ctr"/>
            <a:r>
              <a:rPr lang="en-US" sz="4000" dirty="0">
                <a:solidFill>
                  <a:srgbClr val="FFFFFF"/>
                </a:solidFill>
                <a:latin typeface="+mj-lt"/>
              </a:rPr>
              <a:t>CYE – Things that can be done now</a:t>
            </a:r>
            <a:endParaRPr lang="en-US" sz="4000" dirty="0">
              <a:latin typeface="+mj-lt"/>
            </a:endParaRPr>
          </a:p>
          <a:p>
            <a:br>
              <a:rPr lang="en-US" dirty="0"/>
            </a:br>
            <a:endParaRPr lang="en-US" dirty="0"/>
          </a:p>
        </p:txBody>
      </p:sp>
      <p:sp>
        <p:nvSpPr>
          <p:cNvPr id="4" name="Rectangle 3"/>
          <p:cNvSpPr/>
          <p:nvPr/>
        </p:nvSpPr>
        <p:spPr>
          <a:xfrm>
            <a:off x="457201" y="1546167"/>
            <a:ext cx="8869679" cy="3046988"/>
          </a:xfrm>
          <a:prstGeom prst="rect">
            <a:avLst/>
          </a:prstGeom>
        </p:spPr>
        <p:txBody>
          <a:bodyPr wrap="square">
            <a:spAutoFit/>
          </a:bodyPr>
          <a:lstStyle/>
          <a:p>
            <a:pPr marL="152400"/>
            <a:r>
              <a:rPr lang="en-US" sz="3200" b="1" dirty="0">
                <a:solidFill>
                  <a:srgbClr val="000000"/>
                </a:solidFill>
                <a:latin typeface="Calibri" panose="020F0502020204030204" pitchFamily="34" charset="0"/>
                <a:ea typeface="Calibri" panose="020F0502020204030204" pitchFamily="34" charset="0"/>
                <a:cs typeface="Calibri" panose="020F0502020204030204" pitchFamily="34" charset="0"/>
              </a:rPr>
              <a:t>Review &amp; Verify Vendors</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990600" fontAlgn="base">
              <a:buFont typeface="Arial" panose="020B0604020202020204" pitchFamily="34" charset="0"/>
              <a:buChar char="•"/>
            </a:pP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Vendors Tax ID Type (SSN or EIN)</a:t>
            </a:r>
          </a:p>
          <a:p>
            <a:pPr marL="990600" fontAlgn="base">
              <a:buFont typeface="Arial" panose="020B0604020202020204" pitchFamily="34" charset="0"/>
              <a:buChar char="•"/>
            </a:pP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Vendors ID # </a:t>
            </a:r>
          </a:p>
          <a:p>
            <a:pPr marL="990600" fontAlgn="base">
              <a:buFont typeface="Arial" panose="020B0604020202020204" pitchFamily="34" charset="0"/>
              <a:buChar char="•"/>
            </a:pP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Vendors </a:t>
            </a:r>
            <a:r>
              <a:rPr lang="en-US" sz="3200" b="1" dirty="0">
                <a:solidFill>
                  <a:srgbClr val="000000"/>
                </a:solidFill>
                <a:latin typeface="Calibri" panose="020F0502020204030204" pitchFamily="34" charset="0"/>
                <a:ea typeface="Calibri" panose="020F0502020204030204" pitchFamily="34" charset="0"/>
                <a:cs typeface="Calibri" panose="020F0502020204030204" pitchFamily="34" charset="0"/>
              </a:rPr>
              <a:t>Type 1099  </a:t>
            </a:r>
            <a:endPar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990600" fontAlgn="base">
              <a:buFont typeface="Arial" panose="020B0604020202020204" pitchFamily="34" charset="0"/>
              <a:buChar char="•"/>
            </a:pP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Vendors 1099 Location (address)</a:t>
            </a:r>
          </a:p>
          <a:p>
            <a:pPr marL="990600" fontAlgn="base">
              <a:buFont typeface="Arial" panose="020B0604020202020204" pitchFamily="34" charset="0"/>
              <a:buChar char="•"/>
            </a:pPr>
            <a:r>
              <a:rPr lang="en-US" sz="3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Vendor Merge</a:t>
            </a:r>
          </a:p>
        </p:txBody>
      </p:sp>
    </p:spTree>
    <p:extLst>
      <p:ext uri="{BB962C8B-B14F-4D97-AF65-F5344CB8AC3E}">
        <p14:creationId xmlns:p14="http://schemas.microsoft.com/office/powerpoint/2010/main" val="2271839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4196" y="2105561"/>
            <a:ext cx="9825644" cy="3600986"/>
          </a:xfrm>
          <a:prstGeom prst="rect">
            <a:avLst/>
          </a:prstGeom>
        </p:spPr>
        <p:txBody>
          <a:bodyPr wrap="square">
            <a:spAutoFit/>
          </a:bodyPr>
          <a:lstStyle/>
          <a:p>
            <a:pPr marL="152400"/>
            <a:r>
              <a:rPr lang="en-US" sz="3200" b="1" dirty="0">
                <a:solidFill>
                  <a:srgbClr val="000000"/>
                </a:solidFill>
                <a:latin typeface="Calibri" panose="020F0502020204030204" pitchFamily="34" charset="0"/>
              </a:rPr>
              <a:t>1099 Vendor Information located under Core / Vendors</a:t>
            </a:r>
            <a:endParaRPr lang="en-US" sz="3200" dirty="0"/>
          </a:p>
          <a:p>
            <a:pPr marL="533400" fontAlgn="base">
              <a:buFont typeface="Arial" panose="020B0604020202020204" pitchFamily="34" charset="0"/>
              <a:buChar char="•"/>
            </a:pPr>
            <a:r>
              <a:rPr lang="en-US" sz="3200" dirty="0">
                <a:solidFill>
                  <a:srgbClr val="000000"/>
                </a:solidFill>
                <a:latin typeface="Calibri" panose="020F0502020204030204" pitchFamily="34" charset="0"/>
              </a:rPr>
              <a:t>1099 section </a:t>
            </a:r>
          </a:p>
          <a:p>
            <a:pPr marL="533400" fontAlgn="base">
              <a:buFont typeface="Arial" panose="020B0604020202020204" pitchFamily="34" charset="0"/>
              <a:buChar char="•"/>
            </a:pPr>
            <a:endParaRPr lang="en-US" sz="3200" dirty="0">
              <a:solidFill>
                <a:srgbClr val="000000"/>
              </a:solidFill>
              <a:latin typeface="Arial" panose="020B0604020202020204" pitchFamily="34" charset="0"/>
            </a:endParaRPr>
          </a:p>
          <a:p>
            <a:pPr marL="533400" fontAlgn="base">
              <a:buFont typeface="Arial" panose="020B0604020202020204" pitchFamily="34" charset="0"/>
              <a:buChar char="•"/>
            </a:pPr>
            <a:endParaRPr lang="en-US" sz="3200" dirty="0">
              <a:solidFill>
                <a:srgbClr val="000000"/>
              </a:solidFill>
              <a:latin typeface="Calibri" panose="020F0502020204030204" pitchFamily="34" charset="0"/>
            </a:endParaRPr>
          </a:p>
          <a:p>
            <a:pPr marL="533400" fontAlgn="base">
              <a:buFont typeface="Arial" panose="020B0604020202020204" pitchFamily="34" charset="0"/>
              <a:buChar char="•"/>
            </a:pPr>
            <a:r>
              <a:rPr lang="en-US" sz="3200" dirty="0">
                <a:solidFill>
                  <a:srgbClr val="000000"/>
                </a:solidFill>
                <a:latin typeface="Calibri" panose="020F0502020204030204" pitchFamily="34" charset="0"/>
              </a:rPr>
              <a:t>Locations</a:t>
            </a:r>
            <a:r>
              <a:rPr lang="en-US" sz="2000" dirty="0">
                <a:solidFill>
                  <a:srgbClr val="000000"/>
                </a:solidFill>
                <a:latin typeface="Calibri" panose="020F0502020204030204" pitchFamily="34" charset="0"/>
              </a:rPr>
              <a:t> </a:t>
            </a:r>
          </a:p>
          <a:p>
            <a:pPr marL="533400" fontAlgn="base">
              <a:buFont typeface="Arial" panose="020B0604020202020204" pitchFamily="34" charset="0"/>
              <a:buChar char="•"/>
            </a:pPr>
            <a:endParaRPr lang="en-US" sz="1400" dirty="0">
              <a:solidFill>
                <a:srgbClr val="000000"/>
              </a:solidFill>
              <a:latin typeface="Arial" panose="020B0604020202020204" pitchFamily="34" charset="0"/>
            </a:endParaRPr>
          </a:p>
          <a:p>
            <a:br>
              <a:rPr lang="en-US" dirty="0"/>
            </a:br>
            <a:br>
              <a:rPr lang="en-US" dirty="0"/>
            </a:br>
            <a:endParaRPr lang="en-US" dirty="0"/>
          </a:p>
        </p:txBody>
      </p:sp>
      <p:sp>
        <p:nvSpPr>
          <p:cNvPr id="3" name="Rectangle 2"/>
          <p:cNvSpPr/>
          <p:nvPr/>
        </p:nvSpPr>
        <p:spPr>
          <a:xfrm>
            <a:off x="723207" y="216131"/>
            <a:ext cx="10631977" cy="707886"/>
          </a:xfrm>
          <a:prstGeom prst="rect">
            <a:avLst/>
          </a:prstGeom>
        </p:spPr>
        <p:txBody>
          <a:bodyPr wrap="square">
            <a:spAutoFit/>
          </a:bodyPr>
          <a:lstStyle/>
          <a:p>
            <a:pPr algn="ctr"/>
            <a:r>
              <a:rPr lang="en-US" sz="4000" dirty="0">
                <a:solidFill>
                  <a:srgbClr val="FFFFFF"/>
                </a:solidFill>
              </a:rPr>
              <a:t>CYE – Things that can be done now</a:t>
            </a:r>
            <a:endParaRPr lang="en-US" sz="4000" dirty="0"/>
          </a:p>
        </p:txBody>
      </p:sp>
      <p:pic>
        <p:nvPicPr>
          <p:cNvPr id="4" name="Picture 3"/>
          <p:cNvPicPr>
            <a:picLocks noChangeAspect="1"/>
          </p:cNvPicPr>
          <p:nvPr/>
        </p:nvPicPr>
        <p:blipFill>
          <a:blip r:embed="rId2"/>
          <a:stretch>
            <a:fillRect/>
          </a:stretch>
        </p:blipFill>
        <p:spPr>
          <a:xfrm>
            <a:off x="948381" y="3143142"/>
            <a:ext cx="9467466" cy="914400"/>
          </a:xfrm>
          <a:prstGeom prst="rect">
            <a:avLst/>
          </a:prstGeom>
        </p:spPr>
      </p:pic>
      <p:pic>
        <p:nvPicPr>
          <p:cNvPr id="5" name="Picture 4"/>
          <p:cNvPicPr>
            <a:picLocks noChangeAspect="1"/>
          </p:cNvPicPr>
          <p:nvPr/>
        </p:nvPicPr>
        <p:blipFill>
          <a:blip r:embed="rId3"/>
          <a:stretch>
            <a:fillRect/>
          </a:stretch>
        </p:blipFill>
        <p:spPr>
          <a:xfrm>
            <a:off x="948381" y="4648314"/>
            <a:ext cx="8777510" cy="976306"/>
          </a:xfrm>
          <a:prstGeom prst="rect">
            <a:avLst/>
          </a:prstGeom>
        </p:spPr>
      </p:pic>
      <p:cxnSp>
        <p:nvCxnSpPr>
          <p:cNvPr id="8" name="Straight Arrow Connector 7"/>
          <p:cNvCxnSpPr/>
          <p:nvPr/>
        </p:nvCxnSpPr>
        <p:spPr>
          <a:xfrm>
            <a:off x="2846895" y="3337089"/>
            <a:ext cx="622169" cy="42420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9" name="Straight Arrow Connector 8"/>
          <p:cNvCxnSpPr/>
          <p:nvPr/>
        </p:nvCxnSpPr>
        <p:spPr>
          <a:xfrm>
            <a:off x="5135636" y="3254667"/>
            <a:ext cx="622169" cy="42420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94283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6895" y="84841"/>
            <a:ext cx="6297105" cy="1938992"/>
          </a:xfrm>
          <a:prstGeom prst="rect">
            <a:avLst/>
          </a:prstGeom>
        </p:spPr>
        <p:txBody>
          <a:bodyPr wrap="square">
            <a:spAutoFit/>
          </a:bodyPr>
          <a:lstStyle/>
          <a:p>
            <a:pPr algn="ctr"/>
            <a:r>
              <a:rPr lang="en-US" sz="4000" dirty="0">
                <a:solidFill>
                  <a:srgbClr val="FFFFFF"/>
                </a:solidFill>
                <a:latin typeface="+mj-lt"/>
              </a:rPr>
              <a:t>Edit Vendor Details  </a:t>
            </a:r>
            <a:endParaRPr lang="en-US" sz="4000" dirty="0">
              <a:latin typeface="+mj-lt"/>
            </a:endParaRPr>
          </a:p>
          <a:p>
            <a:br>
              <a:rPr lang="en-US" sz="4000" dirty="0">
                <a:latin typeface="+mj-lt"/>
              </a:rPr>
            </a:br>
            <a:endParaRPr lang="en-US" sz="4000" dirty="0">
              <a:latin typeface="+mj-lt"/>
            </a:endParaRPr>
          </a:p>
        </p:txBody>
      </p:sp>
      <p:sp>
        <p:nvSpPr>
          <p:cNvPr id="3" name="Rectangle 2"/>
          <p:cNvSpPr/>
          <p:nvPr/>
        </p:nvSpPr>
        <p:spPr>
          <a:xfrm>
            <a:off x="65988" y="1280323"/>
            <a:ext cx="9939658" cy="769441"/>
          </a:xfrm>
          <a:prstGeom prst="rect">
            <a:avLst/>
          </a:prstGeom>
        </p:spPr>
        <p:txBody>
          <a:bodyPr wrap="square">
            <a:spAutoFit/>
          </a:bodyPr>
          <a:lstStyle/>
          <a:p>
            <a:pPr marL="152400"/>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Vendor Names/Addresses </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990600" fontAlgn="base">
              <a:buFont typeface="Arial" panose="020B0604020202020204" pitchFamily="34" charset="0"/>
              <a:buChar cha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Name/address on W-9 form may be different than name/address for checks</a:t>
            </a:r>
          </a:p>
        </p:txBody>
      </p:sp>
      <p:pic>
        <p:nvPicPr>
          <p:cNvPr id="4" name="Picture 3"/>
          <p:cNvPicPr>
            <a:picLocks noChangeAspect="1"/>
          </p:cNvPicPr>
          <p:nvPr/>
        </p:nvPicPr>
        <p:blipFill>
          <a:blip r:embed="rId2"/>
          <a:stretch>
            <a:fillRect/>
          </a:stretch>
        </p:blipFill>
        <p:spPr>
          <a:xfrm>
            <a:off x="199338" y="2390776"/>
            <a:ext cx="10730949" cy="3790950"/>
          </a:xfrm>
          <a:prstGeom prst="rect">
            <a:avLst/>
          </a:prstGeom>
        </p:spPr>
      </p:pic>
    </p:spTree>
    <p:extLst>
      <p:ext uri="{BB962C8B-B14F-4D97-AF65-F5344CB8AC3E}">
        <p14:creationId xmlns:p14="http://schemas.microsoft.com/office/powerpoint/2010/main" val="3299079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5143" y="131007"/>
            <a:ext cx="6458857" cy="1938992"/>
          </a:xfrm>
          <a:prstGeom prst="rect">
            <a:avLst/>
          </a:prstGeom>
        </p:spPr>
        <p:txBody>
          <a:bodyPr wrap="square">
            <a:spAutoFit/>
          </a:bodyPr>
          <a:lstStyle/>
          <a:p>
            <a:pPr algn="ctr"/>
            <a:r>
              <a:rPr lang="en-US" sz="4000" dirty="0">
                <a:solidFill>
                  <a:srgbClr val="FFFFFF"/>
                </a:solidFill>
                <a:latin typeface="+mj-lt"/>
              </a:rPr>
              <a:t>Merge Vendors  </a:t>
            </a:r>
            <a:endParaRPr lang="en-US" sz="4000" dirty="0">
              <a:latin typeface="+mj-lt"/>
            </a:endParaRPr>
          </a:p>
          <a:p>
            <a:br>
              <a:rPr lang="en-US" sz="4000" dirty="0">
                <a:latin typeface="+mj-lt"/>
              </a:rPr>
            </a:br>
            <a:endParaRPr lang="en-US" sz="4000" dirty="0">
              <a:latin typeface="+mj-lt"/>
            </a:endParaRPr>
          </a:p>
        </p:txBody>
      </p:sp>
      <p:sp>
        <p:nvSpPr>
          <p:cNvPr id="3" name="Rectangle 2"/>
          <p:cNvSpPr/>
          <p:nvPr/>
        </p:nvSpPr>
        <p:spPr>
          <a:xfrm>
            <a:off x="105566" y="1100503"/>
            <a:ext cx="11520378" cy="4185761"/>
          </a:xfrm>
          <a:prstGeom prst="rect">
            <a:avLst/>
          </a:prstGeom>
        </p:spPr>
        <p:txBody>
          <a:bodyPr wrap="square">
            <a:spAutoFit/>
          </a:bodyPr>
          <a:lstStyle/>
          <a:p>
            <a:pPr marL="152400"/>
            <a:r>
              <a:rPr lang="en-US" sz="3200" b="1" dirty="0">
                <a:solidFill>
                  <a:srgbClr val="000000"/>
                </a:solidFill>
                <a:latin typeface="Calibri" panose="020F0502020204030204" pitchFamily="34" charset="0"/>
                <a:ea typeface="Calibri" panose="020F0502020204030204" pitchFamily="34" charset="0"/>
                <a:cs typeface="Calibri" panose="020F0502020204030204" pitchFamily="34" charset="0"/>
              </a:rPr>
              <a:t>Merge Vendors Eligibility</a:t>
            </a:r>
          </a:p>
          <a:p>
            <a:pPr marL="152400"/>
            <a:endParaRPr lang="en-US" dirty="0"/>
          </a:p>
          <a:p>
            <a:pPr marL="990600" fontAlgn="base">
              <a:buFont typeface="Arial" panose="020B0604020202020204" pitchFamily="34" charset="0"/>
              <a:buChar char="•"/>
            </a:pPr>
            <a:r>
              <a:rPr lang="en-US" sz="2400" b="0" i="0" dirty="0">
                <a:solidFill>
                  <a:srgbClr val="172B4D"/>
                </a:solidFill>
                <a:effectLst/>
                <a:latin typeface="Calibri" panose="020F0502020204030204" pitchFamily="34" charset="0"/>
                <a:ea typeface="Calibri" panose="020F0502020204030204" pitchFamily="34" charset="0"/>
                <a:cs typeface="Calibri" panose="020F0502020204030204" pitchFamily="34" charset="0"/>
              </a:rPr>
              <a:t>When viewing a Vendor, qualifying vendors will have the Merged Vendor button available. </a:t>
            </a:r>
          </a:p>
          <a:p>
            <a:pPr marL="990600" fontAlgn="base">
              <a:buFont typeface="Arial" panose="020B0604020202020204" pitchFamily="34" charset="0"/>
              <a:buChar char="•"/>
            </a:pPr>
            <a:r>
              <a:rPr lang="en-US" sz="2400" b="0" i="0" dirty="0">
                <a:solidFill>
                  <a:srgbClr val="172B4D"/>
                </a:solidFill>
                <a:effectLst/>
                <a:latin typeface="Calibri" panose="020F0502020204030204" pitchFamily="34" charset="0"/>
                <a:ea typeface="Calibri" panose="020F0502020204030204" pitchFamily="34" charset="0"/>
                <a:cs typeface="Calibri" panose="020F0502020204030204" pitchFamily="34" charset="0"/>
              </a:rPr>
              <a:t>This button will only be available for vendors that are eligible to be merged or vendors that have already had other vendors merged into it. </a:t>
            </a:r>
          </a:p>
          <a:p>
            <a:pPr marL="990600" fontAlgn="base">
              <a:buFont typeface="Arial" panose="020B0604020202020204" pitchFamily="34" charset="0"/>
              <a:buChar char="•"/>
            </a:pPr>
            <a:r>
              <a:rPr lang="en-US" sz="2400" b="0" i="0" dirty="0">
                <a:solidFill>
                  <a:srgbClr val="172B4D"/>
                </a:solidFill>
                <a:effectLst/>
                <a:latin typeface="Calibri" panose="020F0502020204030204" pitchFamily="34" charset="0"/>
                <a:ea typeface="Calibri" panose="020F0502020204030204" pitchFamily="34" charset="0"/>
                <a:cs typeface="Calibri" panose="020F0502020204030204" pitchFamily="34" charset="0"/>
              </a:rPr>
              <a:t>A vendor is eligible to be merged if it is </a:t>
            </a:r>
            <a:r>
              <a:rPr lang="en-US" sz="2400" b="1" i="0" dirty="0">
                <a:solidFill>
                  <a:srgbClr val="172B4D"/>
                </a:solidFill>
                <a:effectLst/>
                <a:latin typeface="Calibri" panose="020F0502020204030204" pitchFamily="34" charset="0"/>
                <a:ea typeface="Calibri" panose="020F0502020204030204" pitchFamily="34" charset="0"/>
                <a:cs typeface="Calibri" panose="020F0502020204030204" pitchFamily="34" charset="0"/>
              </a:rPr>
              <a:t>ACTIVE</a:t>
            </a:r>
            <a:r>
              <a:rPr lang="en-US" sz="2400" b="0" i="0" dirty="0">
                <a:solidFill>
                  <a:srgbClr val="172B4D"/>
                </a:solidFill>
                <a:effectLst/>
                <a:latin typeface="Calibri" panose="020F0502020204030204" pitchFamily="34" charset="0"/>
                <a:ea typeface="Calibri" panose="020F0502020204030204" pitchFamily="34" charset="0"/>
                <a:cs typeface="Calibri" panose="020F0502020204030204" pitchFamily="34" charset="0"/>
              </a:rPr>
              <a:t> and there are other vendors that have the same </a:t>
            </a:r>
            <a:r>
              <a:rPr lang="en-US" sz="2400" b="1" i="0" dirty="0">
                <a:solidFill>
                  <a:srgbClr val="172B4D"/>
                </a:solidFill>
                <a:effectLst/>
                <a:latin typeface="Calibri" panose="020F0502020204030204" pitchFamily="34" charset="0"/>
                <a:ea typeface="Calibri" panose="020F0502020204030204" pitchFamily="34" charset="0"/>
                <a:cs typeface="Calibri" panose="020F0502020204030204" pitchFamily="34" charset="0"/>
              </a:rPr>
              <a:t>Tax ID Type, Tax ID#, and Type 1099. </a:t>
            </a:r>
          </a:p>
          <a:p>
            <a:pPr marL="990600" fontAlgn="base">
              <a:buFont typeface="Arial" panose="020B0604020202020204" pitchFamily="34" charset="0"/>
              <a:buChar char="•"/>
            </a:pPr>
            <a:r>
              <a:rPr lang="en-US" sz="2400" b="0" i="0" dirty="0">
                <a:solidFill>
                  <a:srgbClr val="172B4D"/>
                </a:solidFill>
                <a:effectLst/>
                <a:latin typeface="Calibri" panose="020F0502020204030204" pitchFamily="34" charset="0"/>
                <a:ea typeface="Calibri" panose="020F0502020204030204" pitchFamily="34" charset="0"/>
                <a:cs typeface="Calibri" panose="020F0502020204030204" pitchFamily="34" charset="0"/>
              </a:rPr>
              <a:t>If there are no other vendors with this information it is not eligible </a:t>
            </a:r>
          </a:p>
          <a:p>
            <a:pPr marL="990600" fontAlgn="base"/>
            <a:r>
              <a:rPr lang="en-US" sz="2400" b="0" i="0" dirty="0">
                <a:solidFill>
                  <a:srgbClr val="172B4D"/>
                </a:solidFill>
                <a:effectLst/>
                <a:latin typeface="Calibri" panose="020F0502020204030204" pitchFamily="34" charset="0"/>
                <a:ea typeface="Calibri" panose="020F0502020204030204" pitchFamily="34" charset="0"/>
                <a:cs typeface="Calibri" panose="020F0502020204030204" pitchFamily="34" charset="0"/>
              </a:rPr>
              <a:t>to be merged and therefore the Merged Vendors button will be </a:t>
            </a:r>
          </a:p>
          <a:p>
            <a:pPr marL="990600" fontAlgn="base"/>
            <a:r>
              <a:rPr lang="en-US" sz="2400" b="0" i="0" dirty="0">
                <a:solidFill>
                  <a:srgbClr val="172B4D"/>
                </a:solidFill>
                <a:effectLst/>
                <a:latin typeface="Calibri" panose="020F0502020204030204" pitchFamily="34" charset="0"/>
                <a:ea typeface="Calibri" panose="020F0502020204030204" pitchFamily="34" charset="0"/>
                <a:cs typeface="Calibri" panose="020F0502020204030204" pitchFamily="34" charset="0"/>
              </a:rPr>
              <a:t>greyed out.</a:t>
            </a:r>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3708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6895" y="84841"/>
            <a:ext cx="6297105" cy="1938992"/>
          </a:xfrm>
          <a:prstGeom prst="rect">
            <a:avLst/>
          </a:prstGeom>
        </p:spPr>
        <p:txBody>
          <a:bodyPr wrap="square">
            <a:spAutoFit/>
          </a:bodyPr>
          <a:lstStyle/>
          <a:p>
            <a:pPr algn="ctr"/>
            <a:r>
              <a:rPr lang="en-US" sz="4000" dirty="0">
                <a:solidFill>
                  <a:srgbClr val="FFFFFF"/>
                </a:solidFill>
                <a:latin typeface="+mj-lt"/>
              </a:rPr>
              <a:t>Merge Vendors</a:t>
            </a:r>
            <a:endParaRPr lang="en-US" sz="4000" dirty="0">
              <a:latin typeface="+mj-lt"/>
            </a:endParaRPr>
          </a:p>
          <a:p>
            <a:br>
              <a:rPr lang="en-US" sz="4000" dirty="0">
                <a:latin typeface="+mj-lt"/>
              </a:rPr>
            </a:br>
            <a:endParaRPr lang="en-US" sz="4000" dirty="0">
              <a:latin typeface="+mj-lt"/>
            </a:endParaRPr>
          </a:p>
        </p:txBody>
      </p:sp>
      <p:sp>
        <p:nvSpPr>
          <p:cNvPr id="3" name="Rectangle 2"/>
          <p:cNvSpPr/>
          <p:nvPr/>
        </p:nvSpPr>
        <p:spPr>
          <a:xfrm>
            <a:off x="65989" y="1517715"/>
            <a:ext cx="9957242" cy="2000548"/>
          </a:xfrm>
          <a:prstGeom prst="rect">
            <a:avLst/>
          </a:prstGeom>
        </p:spPr>
        <p:txBody>
          <a:bodyPr wrap="square">
            <a:spAutoFit/>
          </a:bodyPr>
          <a:lstStyle/>
          <a:p>
            <a:pPr marL="152400"/>
            <a:r>
              <a:rPr lang="en-US" sz="3200" b="1" dirty="0">
                <a:solidFill>
                  <a:srgbClr val="000000"/>
                </a:solidFill>
                <a:latin typeface="Calibri" panose="020F0502020204030204" pitchFamily="34" charset="0"/>
                <a:ea typeface="Calibri" panose="020F0502020204030204" pitchFamily="34" charset="0"/>
                <a:cs typeface="Calibri" panose="020F0502020204030204" pitchFamily="34" charset="0"/>
              </a:rPr>
              <a:t>Merge Vendors</a:t>
            </a:r>
          </a:p>
          <a:p>
            <a:pPr marL="152400"/>
            <a:endParaRPr lang="en-US" dirty="0">
              <a:latin typeface="Calibri" panose="020F0502020204030204" pitchFamily="34" charset="0"/>
              <a:ea typeface="Calibri" panose="020F0502020204030204" pitchFamily="34" charset="0"/>
              <a:cs typeface="Calibri" panose="020F0502020204030204" pitchFamily="34" charset="0"/>
            </a:endParaRPr>
          </a:p>
          <a:p>
            <a:pPr marL="990600" fontAlgn="base">
              <a:buFont typeface="Arial" panose="020B0604020202020204" pitchFamily="34" charset="0"/>
              <a:buChar char="•"/>
            </a:pP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Click on Merged Vendors to open the Vendor Grid</a:t>
            </a:r>
          </a:p>
          <a:p>
            <a:pPr marL="990600" fontAlgn="base">
              <a:buFont typeface="Arial" panose="020B0604020202020204" pitchFamily="34" charset="0"/>
              <a:buChar char="•"/>
            </a:pP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Click on Merge Vendor to see the vendors eligible to merge</a:t>
            </a:r>
          </a:p>
          <a:p>
            <a:pPr marL="990600" fontAlgn="base">
              <a:buFont typeface="Arial" panose="020B0604020202020204" pitchFamily="34" charset="0"/>
              <a:buChar char="•"/>
            </a:pPr>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494543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6895" y="84841"/>
            <a:ext cx="6297105" cy="1938992"/>
          </a:xfrm>
          <a:prstGeom prst="rect">
            <a:avLst/>
          </a:prstGeom>
        </p:spPr>
        <p:txBody>
          <a:bodyPr wrap="square">
            <a:spAutoFit/>
          </a:bodyPr>
          <a:lstStyle/>
          <a:p>
            <a:pPr algn="ctr"/>
            <a:r>
              <a:rPr lang="en-US" sz="4000" dirty="0">
                <a:solidFill>
                  <a:srgbClr val="FFFFFF"/>
                </a:solidFill>
                <a:latin typeface="+mj-lt"/>
              </a:rPr>
              <a:t>Merge Vendors</a:t>
            </a:r>
            <a:endParaRPr lang="en-US" sz="4000" dirty="0">
              <a:latin typeface="+mj-lt"/>
            </a:endParaRPr>
          </a:p>
          <a:p>
            <a:br>
              <a:rPr lang="en-US" sz="4000" dirty="0">
                <a:latin typeface="+mj-lt"/>
              </a:rPr>
            </a:br>
            <a:endParaRPr lang="en-US" sz="4000" dirty="0">
              <a:latin typeface="+mj-lt"/>
            </a:endParaRPr>
          </a:p>
        </p:txBody>
      </p:sp>
      <p:pic>
        <p:nvPicPr>
          <p:cNvPr id="5" name="Picture 4">
            <a:extLst>
              <a:ext uri="{FF2B5EF4-FFF2-40B4-BE49-F238E27FC236}">
                <a16:creationId xmlns:a16="http://schemas.microsoft.com/office/drawing/2014/main" id="{775893C1-8810-45DF-ACC9-8FDC47F5991E}"/>
              </a:ext>
            </a:extLst>
          </p:cNvPr>
          <p:cNvPicPr>
            <a:picLocks noChangeAspect="1"/>
          </p:cNvPicPr>
          <p:nvPr/>
        </p:nvPicPr>
        <p:blipFill>
          <a:blip r:embed="rId2"/>
          <a:stretch>
            <a:fillRect/>
          </a:stretch>
        </p:blipFill>
        <p:spPr>
          <a:xfrm>
            <a:off x="921657" y="1226674"/>
            <a:ext cx="10348686" cy="5147323"/>
          </a:xfrm>
          <a:prstGeom prst="rect">
            <a:avLst/>
          </a:prstGeom>
        </p:spPr>
      </p:pic>
    </p:spTree>
    <p:extLst>
      <p:ext uri="{BB962C8B-B14F-4D97-AF65-F5344CB8AC3E}">
        <p14:creationId xmlns:p14="http://schemas.microsoft.com/office/powerpoint/2010/main" val="2058661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7975" y="95251"/>
            <a:ext cx="6296025" cy="1261884"/>
          </a:xfrm>
          <a:prstGeom prst="rect">
            <a:avLst/>
          </a:prstGeom>
        </p:spPr>
        <p:txBody>
          <a:bodyPr wrap="square">
            <a:spAutoFit/>
          </a:bodyPr>
          <a:lstStyle/>
          <a:p>
            <a:pPr algn="ctr"/>
            <a:r>
              <a:rPr lang="en-US" sz="4000" dirty="0">
                <a:solidFill>
                  <a:srgbClr val="FFFFFF"/>
                </a:solidFill>
                <a:latin typeface="Calibri" panose="020F0502020204030204" pitchFamily="34" charset="0"/>
              </a:rPr>
              <a:t>Merge Vendor</a:t>
            </a:r>
            <a:endParaRPr lang="en-US" sz="4000" dirty="0"/>
          </a:p>
          <a:p>
            <a:br>
              <a:rPr lang="en-US" dirty="0"/>
            </a:br>
            <a:endParaRPr lang="en-US" dirty="0"/>
          </a:p>
        </p:txBody>
      </p:sp>
      <p:sp>
        <p:nvSpPr>
          <p:cNvPr id="3" name="Rectangle 2"/>
          <p:cNvSpPr/>
          <p:nvPr/>
        </p:nvSpPr>
        <p:spPr>
          <a:xfrm>
            <a:off x="209550" y="1590675"/>
            <a:ext cx="10382250" cy="3908762"/>
          </a:xfrm>
          <a:prstGeom prst="rect">
            <a:avLst/>
          </a:prstGeom>
        </p:spPr>
        <p:txBody>
          <a:bodyPr wrap="square">
            <a:spAutoFit/>
          </a:bodyPr>
          <a:lstStyle/>
          <a:p>
            <a:pPr marL="76200" fontAlgn="base">
              <a:buFont typeface="Arial" panose="020B0604020202020204" pitchFamily="34" charset="0"/>
              <a:buChar char="•"/>
            </a:pPr>
            <a:r>
              <a:rPr lang="en-US" sz="3200" b="1" i="0" dirty="0">
                <a:solidFill>
                  <a:srgbClr val="172B4D"/>
                </a:solidFill>
                <a:effectLst/>
                <a:latin typeface="Calibri" panose="020F0502020204030204" pitchFamily="34" charset="0"/>
                <a:ea typeface="Calibri" panose="020F0502020204030204" pitchFamily="34" charset="0"/>
                <a:cs typeface="Calibri" panose="020F0502020204030204" pitchFamily="34" charset="0"/>
              </a:rPr>
              <a:t>Updates to the New Vendor</a:t>
            </a:r>
          </a:p>
          <a:p>
            <a:pPr marL="533400" lvl="1" fontAlgn="base">
              <a:buFont typeface="Arial" panose="020B0604020202020204" pitchFamily="34" charset="0"/>
              <a:buChar char="•"/>
            </a:pPr>
            <a:endParaRPr lang="en-US" sz="2400" b="0" i="0" dirty="0">
              <a:solidFill>
                <a:srgbClr val="172B4D"/>
              </a:solidFill>
              <a:effectLst/>
              <a:latin typeface="Calibri" panose="020F0502020204030204" pitchFamily="34" charset="0"/>
              <a:ea typeface="Calibri" panose="020F0502020204030204" pitchFamily="34" charset="0"/>
              <a:cs typeface="Calibri" panose="020F0502020204030204" pitchFamily="34" charset="0"/>
            </a:endParaRPr>
          </a:p>
          <a:p>
            <a:pPr marL="533400" lvl="1" fontAlgn="base">
              <a:buFont typeface="Arial" panose="020B0604020202020204" pitchFamily="34" charset="0"/>
              <a:buChar char="•"/>
            </a:pPr>
            <a:r>
              <a:rPr lang="en-US" sz="2400" b="0" i="0" dirty="0">
                <a:solidFill>
                  <a:srgbClr val="172B4D"/>
                </a:solidFill>
                <a:effectLst/>
                <a:latin typeface="Calibri" panose="020F0502020204030204" pitchFamily="34" charset="0"/>
                <a:ea typeface="Calibri" panose="020F0502020204030204" pitchFamily="34" charset="0"/>
                <a:cs typeface="Calibri" panose="020F0502020204030204" pitchFamily="34" charset="0"/>
              </a:rPr>
              <a:t>Any transactions for the Calendar Year chosen in the Merge for the vendor(s) selected in the merge will be updated to be associated with the new vendor. Any amounts associated with updated disbursements will be included in the YTD Total(s) on the new vendor.</a:t>
            </a:r>
          </a:p>
          <a:p>
            <a:pPr marL="533400" lvl="1" fontAlgn="base">
              <a:buFont typeface="Arial" panose="020B0604020202020204" pitchFamily="34" charset="0"/>
              <a:buChar char="•"/>
            </a:pPr>
            <a:endParaRPr lang="en-US" sz="2400" dirty="0">
              <a:solidFill>
                <a:srgbClr val="172B4D"/>
              </a:solidFill>
              <a:latin typeface="Calibri" panose="020F0502020204030204" pitchFamily="34" charset="0"/>
              <a:ea typeface="Calibri" panose="020F0502020204030204" pitchFamily="34" charset="0"/>
              <a:cs typeface="Calibri" panose="020F0502020204030204" pitchFamily="34" charset="0"/>
            </a:endParaRPr>
          </a:p>
          <a:p>
            <a:pPr marL="533400" lvl="1" fontAlgn="base">
              <a:buFont typeface="Arial" panose="020B0604020202020204" pitchFamily="34" charset="0"/>
              <a:buChar char="•"/>
            </a:pPr>
            <a:r>
              <a:rPr lang="en-US" sz="2400" dirty="0">
                <a:solidFill>
                  <a:srgbClr val="172B4D"/>
                </a:solidFill>
                <a:latin typeface="Calibri" panose="020F0502020204030204" pitchFamily="34" charset="0"/>
                <a:ea typeface="Calibri" panose="020F0502020204030204" pitchFamily="34" charset="0"/>
                <a:cs typeface="Calibri" panose="020F0502020204030204" pitchFamily="34" charset="0"/>
              </a:rPr>
              <a:t>If you are completing these steps in 2025 make sure to choose 2024 from the dropdown</a:t>
            </a:r>
            <a:endParaRPr lang="en-US" sz="2400" b="0" i="0" dirty="0">
              <a:solidFill>
                <a:srgbClr val="172B4D"/>
              </a:solidFill>
              <a:effectLst/>
              <a:latin typeface="Calibri" panose="020F0502020204030204" pitchFamily="34" charset="0"/>
              <a:ea typeface="Calibri" panose="020F0502020204030204" pitchFamily="34" charset="0"/>
              <a:cs typeface="Calibri" panose="020F0502020204030204" pitchFamily="34" charset="0"/>
            </a:endParaRPr>
          </a:p>
          <a:p>
            <a:pPr marL="533400" lvl="1" fontAlgn="base">
              <a:buFont typeface="Arial" panose="020B0604020202020204" pitchFamily="34" charset="0"/>
              <a:buChar char="•"/>
            </a:pPr>
            <a:endPar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4340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7975" y="95251"/>
            <a:ext cx="6296025" cy="1261884"/>
          </a:xfrm>
          <a:prstGeom prst="rect">
            <a:avLst/>
          </a:prstGeom>
        </p:spPr>
        <p:txBody>
          <a:bodyPr wrap="square">
            <a:spAutoFit/>
          </a:bodyPr>
          <a:lstStyle/>
          <a:p>
            <a:pPr algn="ctr"/>
            <a:r>
              <a:rPr lang="en-US" sz="4000" dirty="0">
                <a:solidFill>
                  <a:srgbClr val="FFFFFF"/>
                </a:solidFill>
                <a:latin typeface="Calibri" panose="020F0502020204030204" pitchFamily="34" charset="0"/>
              </a:rPr>
              <a:t>Options to Review 1099 Data</a:t>
            </a:r>
            <a:endParaRPr lang="en-US" sz="4000" dirty="0"/>
          </a:p>
          <a:p>
            <a:br>
              <a:rPr lang="en-US" dirty="0"/>
            </a:br>
            <a:endParaRPr lang="en-US" dirty="0"/>
          </a:p>
        </p:txBody>
      </p:sp>
      <p:sp>
        <p:nvSpPr>
          <p:cNvPr id="3" name="Rectangle 2"/>
          <p:cNvSpPr/>
          <p:nvPr/>
        </p:nvSpPr>
        <p:spPr>
          <a:xfrm>
            <a:off x="209550" y="1590675"/>
            <a:ext cx="8934450" cy="3323987"/>
          </a:xfrm>
          <a:prstGeom prst="rect">
            <a:avLst/>
          </a:prstGeom>
        </p:spPr>
        <p:txBody>
          <a:bodyPr wrap="square">
            <a:spAutoFit/>
          </a:bodyPr>
          <a:lstStyle/>
          <a:p>
            <a:pPr marL="76200" fontAlgn="base">
              <a:buFont typeface="Arial" panose="020B0604020202020204" pitchFamily="34" charset="0"/>
              <a:buChar char="•"/>
            </a:pPr>
            <a:r>
              <a:rPr lang="en-US" sz="3000" b="1" dirty="0">
                <a:solidFill>
                  <a:srgbClr val="000000"/>
                </a:solidFill>
                <a:latin typeface="Calibri" panose="020F0502020204030204" pitchFamily="34" charset="0"/>
                <a:ea typeface="Calibri" panose="020F0502020204030204" pitchFamily="34" charset="0"/>
                <a:cs typeface="Calibri" panose="020F0502020204030204" pitchFamily="34" charset="0"/>
              </a:rPr>
              <a:t>Vendor’s Grid</a:t>
            </a:r>
            <a:endPar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742950" lvl="1" indent="-285750" fontAlgn="base">
              <a:buFont typeface="Arial" panose="020B0604020202020204" pitchFamily="34" charset="0"/>
              <a:buChar char="•"/>
            </a:pP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Core &gt; Vendors</a:t>
            </a:r>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76200" fontAlgn="base">
              <a:buFont typeface="Arial" panose="020B0604020202020204" pitchFamily="34" charset="0"/>
              <a:buChar char="•"/>
            </a:pPr>
            <a:br>
              <a:rPr lang="en-US" dirty="0">
                <a:latin typeface="Calibri" panose="020F0502020204030204" pitchFamily="34" charset="0"/>
                <a:ea typeface="Calibri" panose="020F0502020204030204" pitchFamily="34" charset="0"/>
                <a:cs typeface="Calibri" panose="020F0502020204030204" pitchFamily="34" charset="0"/>
              </a:rPr>
            </a:br>
            <a:r>
              <a:rPr lang="en-US" sz="3000" b="1" dirty="0">
                <a:solidFill>
                  <a:srgbClr val="000000"/>
                </a:solidFill>
                <a:latin typeface="Calibri" panose="020F0502020204030204" pitchFamily="34" charset="0"/>
                <a:ea typeface="Calibri" panose="020F0502020204030204" pitchFamily="34" charset="0"/>
                <a:cs typeface="Calibri" panose="020F0502020204030204" pitchFamily="34" charset="0"/>
              </a:rPr>
              <a:t>SSDT 1099 Vendor Report</a:t>
            </a:r>
            <a:endPar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742950" lvl="1" indent="-285750" fontAlgn="base">
              <a:buFont typeface="Arial" panose="020B0604020202020204" pitchFamily="34" charset="0"/>
              <a:buChar char="•"/>
            </a:pP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Report Manager</a:t>
            </a:r>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76200" fontAlgn="base">
              <a:buFont typeface="Arial" panose="020B0604020202020204" pitchFamily="34" charset="0"/>
              <a:buChar char="•"/>
            </a:pPr>
            <a:br>
              <a:rPr lang="en-US" dirty="0">
                <a:latin typeface="Calibri" panose="020F0502020204030204" pitchFamily="34" charset="0"/>
                <a:ea typeface="Calibri" panose="020F0502020204030204" pitchFamily="34" charset="0"/>
                <a:cs typeface="Calibri" panose="020F0502020204030204" pitchFamily="34" charset="0"/>
              </a:rPr>
            </a:br>
            <a:r>
              <a:rPr lang="en-US" sz="3000" b="1" dirty="0">
                <a:solidFill>
                  <a:srgbClr val="000000"/>
                </a:solidFill>
                <a:latin typeface="Calibri" panose="020F0502020204030204" pitchFamily="34" charset="0"/>
                <a:ea typeface="Calibri" panose="020F0502020204030204" pitchFamily="34" charset="0"/>
                <a:cs typeface="Calibri" panose="020F0502020204030204" pitchFamily="34" charset="0"/>
              </a:rPr>
              <a:t>1099 Extract Report</a:t>
            </a:r>
            <a:endPar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742950" lvl="1" indent="-285750" fontAlgn="base">
              <a:buFont typeface="Arial" panose="020B0604020202020204" pitchFamily="34" charset="0"/>
              <a:buChar char="•"/>
            </a:pP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Periodic &gt; 1099 Extracts &gt; Print 1099 Report</a:t>
            </a:r>
            <a:endPar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023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1225" y="85725"/>
            <a:ext cx="6909955" cy="707886"/>
          </a:xfrm>
          <a:prstGeom prst="rect">
            <a:avLst/>
          </a:prstGeom>
        </p:spPr>
        <p:txBody>
          <a:bodyPr wrap="square">
            <a:spAutoFit/>
          </a:bodyPr>
          <a:lstStyle/>
          <a:p>
            <a:pPr algn="ctr"/>
            <a:r>
              <a:rPr lang="en-US" sz="4000" dirty="0">
                <a:solidFill>
                  <a:srgbClr val="FFFFFF"/>
                </a:solidFill>
                <a:latin typeface="Calibri" panose="020F0502020204030204" pitchFamily="34" charset="0"/>
              </a:rPr>
              <a:t>Vendors Grid-MORE Button</a:t>
            </a:r>
            <a:endParaRPr lang="en-US" sz="4000" dirty="0"/>
          </a:p>
        </p:txBody>
      </p:sp>
      <p:sp>
        <p:nvSpPr>
          <p:cNvPr id="3" name="Rectangle 2"/>
          <p:cNvSpPr/>
          <p:nvPr/>
        </p:nvSpPr>
        <p:spPr>
          <a:xfrm>
            <a:off x="95250" y="1314450"/>
            <a:ext cx="7829550" cy="4591000"/>
          </a:xfrm>
          <a:prstGeom prst="rect">
            <a:avLst/>
          </a:prstGeom>
        </p:spPr>
        <p:txBody>
          <a:bodyPr wrap="square">
            <a:spAutoFit/>
          </a:bodyPr>
          <a:lstStyle/>
          <a:p>
            <a:pPr fontAlgn="base">
              <a:spcBef>
                <a:spcPts val="1000"/>
              </a:spcBef>
              <a:buFont typeface="Arial" panose="020B0604020202020204" pitchFamily="34" charset="0"/>
              <a:buChar char="•"/>
            </a:pPr>
            <a:r>
              <a:rPr lang="en-US" sz="3000" b="1" dirty="0">
                <a:solidFill>
                  <a:srgbClr val="000000"/>
                </a:solidFill>
                <a:latin typeface="Calibri" panose="020F0502020204030204" pitchFamily="34" charset="0"/>
                <a:ea typeface="Calibri" panose="020F0502020204030204" pitchFamily="34" charset="0"/>
                <a:cs typeface="Calibri" panose="020F0502020204030204" pitchFamily="34" charset="0"/>
              </a:rPr>
              <a:t>1099 Info</a:t>
            </a:r>
            <a:endParaRPr lang="en-US"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742950" lvl="1" indent="-285750" fontAlgn="base">
              <a:spcBef>
                <a:spcPts val="500"/>
              </a:spcBef>
              <a:buFont typeface="Arial" panose="020B0604020202020204" pitchFamily="34" charset="0"/>
              <a:buChar char="•"/>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Type 1099</a:t>
            </a:r>
          </a:p>
          <a:p>
            <a:pPr marL="742950" lvl="1" indent="-285750" fontAlgn="base">
              <a:spcBef>
                <a:spcPts val="500"/>
              </a:spcBef>
              <a:buFont typeface="Arial" panose="020B0604020202020204" pitchFamily="34" charset="0"/>
              <a:buChar char="•"/>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Tax ID Type</a:t>
            </a:r>
          </a:p>
          <a:p>
            <a:pPr marL="742950" lvl="1" indent="-285750" fontAlgn="base">
              <a:spcBef>
                <a:spcPts val="500"/>
              </a:spcBef>
              <a:buFont typeface="Arial" panose="020B0604020202020204" pitchFamily="34" charset="0"/>
              <a:buChar char="•"/>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Id#</a:t>
            </a:r>
          </a:p>
          <a:p>
            <a:pPr fontAlgn="base">
              <a:spcBef>
                <a:spcPts val="1000"/>
              </a:spcBef>
              <a:buFont typeface="Arial" panose="020B0604020202020204" pitchFamily="34" charset="0"/>
              <a:buChar char="•"/>
            </a:pPr>
            <a:r>
              <a:rPr lang="en-US" sz="3000" b="1" dirty="0">
                <a:solidFill>
                  <a:srgbClr val="000000"/>
                </a:solidFill>
                <a:latin typeface="Calibri" panose="020F0502020204030204" pitchFamily="34" charset="0"/>
                <a:ea typeface="Calibri" panose="020F0502020204030204" pitchFamily="34" charset="0"/>
                <a:cs typeface="Calibri" panose="020F0502020204030204" pitchFamily="34" charset="0"/>
              </a:rPr>
              <a:t>Default 1099 Location</a:t>
            </a:r>
            <a:endParaRPr lang="en-US"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742950" lvl="1" indent="-285750" fontAlgn="base">
              <a:spcBef>
                <a:spcPts val="500"/>
              </a:spcBef>
              <a:buFont typeface="Arial" panose="020B0604020202020204" pitchFamily="34" charset="0"/>
              <a:buChar char="•"/>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Name</a:t>
            </a:r>
          </a:p>
          <a:p>
            <a:pPr marL="742950" lvl="1" indent="-285750" fontAlgn="base">
              <a:spcBef>
                <a:spcPts val="500"/>
              </a:spcBef>
              <a:buFont typeface="Arial" panose="020B0604020202020204" pitchFamily="34" charset="0"/>
              <a:buChar char="•"/>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Address</a:t>
            </a:r>
          </a:p>
          <a:p>
            <a:pPr marL="457200">
              <a:spcBef>
                <a:spcPts val="500"/>
              </a:spcBef>
            </a:pPr>
            <a:br>
              <a:rPr lang="en-US" dirty="0">
                <a:latin typeface="Calibri" panose="020F0502020204030204" pitchFamily="34" charset="0"/>
                <a:ea typeface="Calibri" panose="020F0502020204030204" pitchFamily="34" charset="0"/>
                <a:cs typeface="Calibri" panose="020F0502020204030204" pitchFamily="34" charset="0"/>
              </a:rPr>
            </a:br>
            <a:r>
              <a:rPr lang="en-US" sz="2500" dirty="0">
                <a:solidFill>
                  <a:srgbClr val="000000"/>
                </a:solidFill>
                <a:latin typeface="Calibri" panose="020F0502020204030204" pitchFamily="34" charset="0"/>
                <a:ea typeface="Calibri" panose="020F0502020204030204" pitchFamily="34" charset="0"/>
                <a:cs typeface="Calibri" panose="020F0502020204030204" pitchFamily="34" charset="0"/>
              </a:rPr>
              <a:t>Use the Report button to save your filtered grid settings</a:t>
            </a:r>
            <a:endParaRPr lang="en-US" dirty="0">
              <a:latin typeface="Calibri" panose="020F0502020204030204" pitchFamily="34" charset="0"/>
              <a:ea typeface="Calibri" panose="020F0502020204030204" pitchFamily="34" charset="0"/>
              <a:cs typeface="Calibri" panose="020F0502020204030204" pitchFamily="34" charset="0"/>
            </a:endParaRPr>
          </a:p>
          <a:p>
            <a:br>
              <a:rPr lang="en-US" dirty="0"/>
            </a:br>
            <a:endParaRPr lang="en-US" dirty="0"/>
          </a:p>
        </p:txBody>
      </p:sp>
      <p:pic>
        <p:nvPicPr>
          <p:cNvPr id="1028" name="Picture 4" descr="https://lh3.googleusercontent.com/_6l7xUms8EDGovAWTHQ-cPKEkbdcSPbvf7uDg4fXzeLQ_UKNPeldzzJRmv5OjU15bfUN0Oo0X2GaNHOpe9GPfhLEP6uTMFMa9GDm5uIw5tGQx9Gj8j7QNWFvZ0PaAmvvvHjUpXWg_FFN3gVmzrLlyQ-vcGosbVi3GhY7mkHmM2RyqYFBXCKT_db8veKFVjS0p0O_qP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0686" y="688763"/>
            <a:ext cx="2211676" cy="44019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2656318" y="5533323"/>
            <a:ext cx="3485714" cy="990476"/>
          </a:xfrm>
          <a:prstGeom prst="rect">
            <a:avLst/>
          </a:prstGeom>
        </p:spPr>
      </p:pic>
    </p:spTree>
    <p:extLst>
      <p:ext uri="{BB962C8B-B14F-4D97-AF65-F5344CB8AC3E}">
        <p14:creationId xmlns:p14="http://schemas.microsoft.com/office/powerpoint/2010/main" val="4153042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8553" y="548641"/>
            <a:ext cx="7813963" cy="1261884"/>
          </a:xfrm>
          <a:prstGeom prst="rect">
            <a:avLst/>
          </a:prstGeom>
        </p:spPr>
        <p:txBody>
          <a:bodyPr wrap="square">
            <a:spAutoFit/>
          </a:bodyPr>
          <a:lstStyle/>
          <a:p>
            <a:pPr algn="ctr"/>
            <a:r>
              <a:rPr lang="en-US" sz="4000" dirty="0">
                <a:solidFill>
                  <a:srgbClr val="FFFFFF"/>
                </a:solidFill>
                <a:latin typeface="+mj-lt"/>
              </a:rPr>
              <a:t>2024</a:t>
            </a:r>
            <a:r>
              <a:rPr lang="en-US" sz="3600" dirty="0">
                <a:solidFill>
                  <a:srgbClr val="FFFFFF"/>
                </a:solidFill>
                <a:latin typeface="+mj-lt"/>
              </a:rPr>
              <a:t> Calendar Year End Agenda</a:t>
            </a:r>
            <a:endParaRPr lang="en-US" sz="3600" dirty="0">
              <a:latin typeface="+mj-lt"/>
            </a:endParaRPr>
          </a:p>
          <a:p>
            <a:pPr algn="ctr"/>
            <a:br>
              <a:rPr lang="en-US" dirty="0"/>
            </a:br>
            <a:endParaRPr lang="en-US" dirty="0"/>
          </a:p>
        </p:txBody>
      </p:sp>
      <p:sp>
        <p:nvSpPr>
          <p:cNvPr id="4" name="Rectangle 3"/>
          <p:cNvSpPr/>
          <p:nvPr/>
        </p:nvSpPr>
        <p:spPr>
          <a:xfrm>
            <a:off x="955964" y="2261062"/>
            <a:ext cx="9784080" cy="2308324"/>
          </a:xfrm>
          <a:prstGeom prst="rect">
            <a:avLst/>
          </a:prstGeom>
        </p:spPr>
        <p:txBody>
          <a:bodyPr wrap="square">
            <a:spAutoFit/>
          </a:bodyPr>
          <a:lstStyle/>
          <a:p>
            <a:pPr marL="533400" fontAlgn="base">
              <a:buFont typeface="Arial" panose="020B0604020202020204" pitchFamily="34" charset="0"/>
              <a:buChar char="•"/>
            </a:pPr>
            <a:r>
              <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rPr>
              <a:t>1099 Facts and Due Dates</a:t>
            </a:r>
          </a:p>
          <a:p>
            <a:pPr marL="533400" fontAlgn="base">
              <a:buFont typeface="Arial" panose="020B0604020202020204" pitchFamily="34" charset="0"/>
              <a:buChar char="•"/>
            </a:pPr>
            <a:r>
              <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rPr>
              <a:t>1099-NEC &amp; 1099-MISC Procedures</a:t>
            </a:r>
          </a:p>
          <a:p>
            <a:pPr marL="533400" fontAlgn="base">
              <a:buFont typeface="Arial" panose="020B0604020202020204" pitchFamily="34" charset="0"/>
              <a:buChar char="•"/>
            </a:pPr>
            <a:r>
              <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rPr>
              <a:t>Pre-Closing Procedures</a:t>
            </a:r>
          </a:p>
          <a:p>
            <a:pPr marL="533400" fontAlgn="base">
              <a:buFont typeface="Arial" panose="020B0604020202020204" pitchFamily="34" charset="0"/>
              <a:buChar char="•"/>
            </a:pPr>
            <a:r>
              <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rPr>
              <a:t>Calendar Year End Close</a:t>
            </a:r>
          </a:p>
        </p:txBody>
      </p:sp>
    </p:spTree>
    <p:extLst>
      <p:ext uri="{BB962C8B-B14F-4D97-AF65-F5344CB8AC3E}">
        <p14:creationId xmlns:p14="http://schemas.microsoft.com/office/powerpoint/2010/main" val="2925781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94407" y="160257"/>
            <a:ext cx="7890235" cy="1261884"/>
          </a:xfrm>
          <a:prstGeom prst="rect">
            <a:avLst/>
          </a:prstGeom>
        </p:spPr>
        <p:txBody>
          <a:bodyPr wrap="square">
            <a:spAutoFit/>
          </a:bodyPr>
          <a:lstStyle/>
          <a:p>
            <a:pPr algn="ctr"/>
            <a:r>
              <a:rPr lang="en-US" sz="4000" dirty="0">
                <a:solidFill>
                  <a:srgbClr val="FFFFFF"/>
                </a:solidFill>
                <a:latin typeface="+mj-lt"/>
              </a:rPr>
              <a:t>Vendors Grid –  1099 Vendors</a:t>
            </a:r>
            <a:endParaRPr lang="en-US" sz="4000" dirty="0">
              <a:latin typeface="+mj-lt"/>
            </a:endParaRPr>
          </a:p>
          <a:p>
            <a:br>
              <a:rPr lang="en-US" dirty="0"/>
            </a:br>
            <a:endParaRPr lang="en-US" dirty="0"/>
          </a:p>
        </p:txBody>
      </p:sp>
      <p:sp>
        <p:nvSpPr>
          <p:cNvPr id="4" name="Rectangle 3"/>
          <p:cNvSpPr/>
          <p:nvPr/>
        </p:nvSpPr>
        <p:spPr>
          <a:xfrm>
            <a:off x="527901" y="1422141"/>
            <a:ext cx="8616099" cy="523220"/>
          </a:xfrm>
          <a:prstGeom prst="rect">
            <a:avLst/>
          </a:prstGeom>
        </p:spPr>
        <p:txBody>
          <a:bodyPr wrap="square">
            <a:spAutoFit/>
          </a:bodyPr>
          <a:lstStyle/>
          <a:p>
            <a:r>
              <a:rPr lang="en-US" sz="2800" b="1" dirty="0">
                <a:solidFill>
                  <a:srgbClr val="000000"/>
                </a:solidFill>
                <a:latin typeface="Calibri" panose="020F0502020204030204" pitchFamily="34" charset="0"/>
              </a:rPr>
              <a:t>Use the MORE button:  </a:t>
            </a:r>
            <a:r>
              <a:rPr lang="en-US" sz="2400" b="1" dirty="0">
                <a:solidFill>
                  <a:srgbClr val="000000"/>
                </a:solidFill>
                <a:latin typeface="Calibri" panose="020F0502020204030204" pitchFamily="34" charset="0"/>
              </a:rPr>
              <a:t>    </a:t>
            </a:r>
            <a:r>
              <a:rPr lang="en-US" dirty="0">
                <a:solidFill>
                  <a:srgbClr val="000000"/>
                </a:solidFill>
                <a:latin typeface="Calibri" panose="020F0502020204030204" pitchFamily="34" charset="0"/>
              </a:rPr>
              <a:t>Tax ID Type, ID#, &amp; Type 1099</a:t>
            </a:r>
            <a:endParaRPr lang="en-US" dirty="0"/>
          </a:p>
        </p:txBody>
      </p:sp>
      <p:pic>
        <p:nvPicPr>
          <p:cNvPr id="1026" name="Picture 2" descr="https://lh5.googleusercontent.com/SQ8vGdui2ZPgkm-guweTO1XoHBbzWVMTCXpG6M_BgGeXirQYyoBCLOY3E66ZfQqBlPZcJ0EXfCj2yivQE4tyTksMICVS9_vMVN8SkYwufTpM8WYdlFpnm8ZGT3gj1xfraCyKfKmpayDf8pWdg_sjwQOoyxGjKUoQcnPcK437Keftr0RltUWLHeNdGh2J-zZnueCKzL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901" y="1936040"/>
            <a:ext cx="9756741" cy="13821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41022" y="3318236"/>
            <a:ext cx="10058401" cy="2554545"/>
          </a:xfrm>
          <a:prstGeom prst="rect">
            <a:avLst/>
          </a:prstGeom>
        </p:spPr>
        <p:txBody>
          <a:bodyPr wrap="square">
            <a:spAutoFit/>
          </a:bodyPr>
          <a:lstStyle/>
          <a:p>
            <a:pPr marL="114300"/>
            <a:r>
              <a:rPr lang="en-US" sz="2800" b="1" dirty="0">
                <a:solidFill>
                  <a:srgbClr val="000000"/>
                </a:solidFill>
                <a:latin typeface="Calibri" panose="020F0502020204030204" pitchFamily="34" charset="0"/>
              </a:rPr>
              <a:t>Use Filters:</a:t>
            </a:r>
            <a:endParaRPr lang="en-US" sz="2800" dirty="0"/>
          </a:p>
          <a:p>
            <a:pPr marL="342900" fontAlgn="base">
              <a:buFont typeface="Arial" panose="020B0604020202020204" pitchFamily="34" charset="0"/>
              <a:buChar char="•"/>
            </a:pPr>
            <a:r>
              <a:rPr lang="en-US" dirty="0">
                <a:solidFill>
                  <a:srgbClr val="000000"/>
                </a:solidFill>
                <a:latin typeface="Calibri" panose="020F0502020204030204" pitchFamily="34" charset="0"/>
              </a:rPr>
              <a:t>Active:  =true</a:t>
            </a:r>
            <a:endParaRPr lang="en-US" dirty="0">
              <a:solidFill>
                <a:srgbClr val="000000"/>
              </a:solidFill>
              <a:latin typeface="Arial" panose="020B0604020202020204" pitchFamily="34" charset="0"/>
            </a:endParaRPr>
          </a:p>
          <a:p>
            <a:pPr marL="342900" fontAlgn="base">
              <a:buFont typeface="Arial" panose="020B0604020202020204" pitchFamily="34" charset="0"/>
              <a:buChar char="•"/>
            </a:pPr>
            <a:r>
              <a:rPr lang="en-US" dirty="0">
                <a:solidFill>
                  <a:srgbClr val="000000"/>
                </a:solidFill>
                <a:latin typeface="Calibri" panose="020F0502020204030204" pitchFamily="34" charset="0"/>
              </a:rPr>
              <a:t>Type 1099 :   &lt;&gt; non 1099  </a:t>
            </a:r>
            <a:r>
              <a:rPr lang="en-US" dirty="0">
                <a:latin typeface="Calibri" panose="020F0502020204030204" pitchFamily="34" charset="0"/>
              </a:rPr>
              <a:t>(excludes non-1099 types)</a:t>
            </a:r>
            <a:endParaRPr lang="en-US" dirty="0">
              <a:latin typeface="Arial" panose="020B0604020202020204" pitchFamily="34" charset="0"/>
            </a:endParaRPr>
          </a:p>
          <a:p>
            <a:pPr marL="342900" fontAlgn="base">
              <a:buFont typeface="Arial" panose="020B0604020202020204" pitchFamily="34" charset="0"/>
              <a:buChar char="•"/>
            </a:pPr>
            <a:r>
              <a:rPr lang="en-US" dirty="0">
                <a:solidFill>
                  <a:srgbClr val="000000"/>
                </a:solidFill>
                <a:latin typeface="Calibri" panose="020F0502020204030204" pitchFamily="34" charset="0"/>
              </a:rPr>
              <a:t>YTD Taxable Total:   &gt;=600</a:t>
            </a:r>
            <a:endParaRPr lang="en-US" dirty="0">
              <a:solidFill>
                <a:srgbClr val="000000"/>
              </a:solidFill>
              <a:latin typeface="Arial" panose="020B0604020202020204" pitchFamily="34" charset="0"/>
            </a:endParaRPr>
          </a:p>
          <a:p>
            <a:pPr marL="742950" lvl="1" indent="-285750" fontAlgn="base">
              <a:buFont typeface="Arial" panose="020B0604020202020204" pitchFamily="34" charset="0"/>
              <a:buChar char="•"/>
            </a:pPr>
            <a:r>
              <a:rPr lang="en-US" dirty="0">
                <a:solidFill>
                  <a:srgbClr val="000000"/>
                </a:solidFill>
                <a:latin typeface="Calibri" panose="020F0502020204030204" pitchFamily="34" charset="0"/>
              </a:rPr>
              <a:t>Use the Type 1099 to filter on a specific 1099 type (i.e. Royalty Payments).</a:t>
            </a:r>
            <a:endParaRPr lang="en-US" dirty="0">
              <a:solidFill>
                <a:srgbClr val="000000"/>
              </a:solidFill>
              <a:latin typeface="Arial" panose="020B0604020202020204" pitchFamily="34" charset="0"/>
            </a:endParaRPr>
          </a:p>
          <a:p>
            <a:pPr marL="742950" lvl="1" indent="-285750" fontAlgn="base">
              <a:buFont typeface="Arial" panose="020B0604020202020204" pitchFamily="34" charset="0"/>
              <a:buChar char="•"/>
            </a:pPr>
            <a:r>
              <a:rPr lang="en-US" dirty="0">
                <a:solidFill>
                  <a:srgbClr val="000000"/>
                </a:solidFill>
                <a:latin typeface="Calibri" panose="020F0502020204030204" pitchFamily="34" charset="0"/>
              </a:rPr>
              <a:t>Use the YTD Taxable Total to filter on amounts </a:t>
            </a:r>
            <a:endParaRPr lang="en-US" dirty="0">
              <a:solidFill>
                <a:srgbClr val="000000"/>
              </a:solidFill>
              <a:latin typeface="Arial" panose="020B0604020202020204" pitchFamily="34" charset="0"/>
            </a:endParaRPr>
          </a:p>
          <a:p>
            <a:pPr fontAlgn="base">
              <a:buFont typeface="Arial" panose="020B0604020202020204" pitchFamily="34" charset="0"/>
              <a:buChar char="•"/>
            </a:pPr>
            <a:br>
              <a:rPr lang="en-US" dirty="0"/>
            </a:br>
            <a:r>
              <a:rPr lang="en-US" sz="2200" b="1" dirty="0">
                <a:solidFill>
                  <a:srgbClr val="000000"/>
                </a:solidFill>
                <a:latin typeface="Calibri" panose="020F0502020204030204" pitchFamily="34" charset="0"/>
              </a:rPr>
              <a:t>Use the Report button to print and/or save your filtered grid settings</a:t>
            </a:r>
            <a:endParaRPr lang="en-US"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32398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5775" y="336265"/>
            <a:ext cx="3600450" cy="707886"/>
          </a:xfrm>
          <a:prstGeom prst="rect">
            <a:avLst/>
          </a:prstGeom>
        </p:spPr>
        <p:txBody>
          <a:bodyPr wrap="square">
            <a:spAutoFit/>
          </a:bodyPr>
          <a:lstStyle/>
          <a:p>
            <a:r>
              <a:rPr lang="en-US" sz="4000" dirty="0">
                <a:solidFill>
                  <a:srgbClr val="FFFFFF"/>
                </a:solidFill>
              </a:rPr>
              <a:t>Vendors Grid </a:t>
            </a:r>
            <a:endParaRPr lang="en-US" sz="4000" dirty="0"/>
          </a:p>
        </p:txBody>
      </p:sp>
      <p:sp>
        <p:nvSpPr>
          <p:cNvPr id="3" name="Rectangle 2"/>
          <p:cNvSpPr/>
          <p:nvPr/>
        </p:nvSpPr>
        <p:spPr>
          <a:xfrm>
            <a:off x="171450" y="1035275"/>
            <a:ext cx="3600450" cy="1015663"/>
          </a:xfrm>
          <a:prstGeom prst="rect">
            <a:avLst/>
          </a:prstGeom>
        </p:spPr>
        <p:txBody>
          <a:bodyPr wrap="square">
            <a:spAutoFit/>
          </a:bodyPr>
          <a:lstStyle/>
          <a:p>
            <a:pPr>
              <a:spcBef>
                <a:spcPts val="1000"/>
              </a:spcBef>
            </a:pPr>
            <a:r>
              <a:rPr lang="en-US" sz="2400" b="1" dirty="0">
                <a:solidFill>
                  <a:srgbClr val="000000"/>
                </a:solidFill>
                <a:latin typeface="Calibri" panose="020F0502020204030204" pitchFamily="34" charset="0"/>
              </a:rPr>
              <a:t>View the Grid Details</a:t>
            </a:r>
            <a:endParaRPr lang="en-US" sz="2400" dirty="0"/>
          </a:p>
          <a:p>
            <a:br>
              <a:rPr lang="en-US" dirty="0"/>
            </a:br>
            <a:endParaRPr lang="en-US" dirty="0"/>
          </a:p>
        </p:txBody>
      </p:sp>
      <p:pic>
        <p:nvPicPr>
          <p:cNvPr id="4" name="Picture 3"/>
          <p:cNvPicPr>
            <a:picLocks noChangeAspect="1"/>
          </p:cNvPicPr>
          <p:nvPr/>
        </p:nvPicPr>
        <p:blipFill>
          <a:blip r:embed="rId2"/>
          <a:stretch>
            <a:fillRect/>
          </a:stretch>
        </p:blipFill>
        <p:spPr>
          <a:xfrm>
            <a:off x="415274" y="1673031"/>
            <a:ext cx="10743263" cy="1219141"/>
          </a:xfrm>
          <a:prstGeom prst="rect">
            <a:avLst/>
          </a:prstGeom>
        </p:spPr>
      </p:pic>
      <p:sp>
        <p:nvSpPr>
          <p:cNvPr id="5" name="Rectangle 4"/>
          <p:cNvSpPr/>
          <p:nvPr/>
        </p:nvSpPr>
        <p:spPr>
          <a:xfrm>
            <a:off x="248587" y="3425629"/>
            <a:ext cx="11076638" cy="3098284"/>
          </a:xfrm>
          <a:prstGeom prst="rect">
            <a:avLst/>
          </a:prstGeom>
        </p:spPr>
        <p:txBody>
          <a:bodyPr wrap="square">
            <a:spAutoFit/>
          </a:bodyPr>
          <a:lstStyle/>
          <a:p>
            <a:pPr algn="ctr">
              <a:spcBef>
                <a:spcPts val="1000"/>
              </a:spcBef>
            </a:pPr>
            <a:r>
              <a:rPr lang="en-US" sz="1600" b="1" i="1" dirty="0">
                <a:solidFill>
                  <a:schemeClr val="bg1">
                    <a:lumMod val="95000"/>
                    <a:lumOff val="5000"/>
                  </a:schemeClr>
                </a:solidFill>
                <a:latin typeface="Calibri" panose="020F0502020204030204" pitchFamily="34" charset="0"/>
              </a:rPr>
              <a:t>non employee compensation*attorney gross proceeds*royalty payments*medical and healthcare*rents*other income</a:t>
            </a:r>
          </a:p>
          <a:p>
            <a:pPr algn="ctr">
              <a:spcBef>
                <a:spcPts val="1000"/>
              </a:spcBef>
            </a:pPr>
            <a:endParaRPr lang="en-US" sz="1600" b="1" dirty="0">
              <a:solidFill>
                <a:schemeClr val="bg1">
                  <a:lumMod val="95000"/>
                  <a:lumOff val="5000"/>
                </a:schemeClr>
              </a:solidFill>
              <a:latin typeface="Calibri" panose="020F0502020204030204" pitchFamily="34" charset="0"/>
            </a:endParaRPr>
          </a:p>
          <a:p>
            <a:pPr>
              <a:spcBef>
                <a:spcPts val="1000"/>
              </a:spcBef>
            </a:pPr>
            <a:r>
              <a:rPr lang="en-US" sz="2400" b="1" dirty="0">
                <a:solidFill>
                  <a:schemeClr val="bg1">
                    <a:lumMod val="95000"/>
                    <a:lumOff val="5000"/>
                  </a:schemeClr>
                </a:solidFill>
                <a:latin typeface="Calibri" panose="020F0502020204030204" pitchFamily="34" charset="0"/>
              </a:rPr>
              <a:t>IRS Interactive TIN/Name Matching program </a:t>
            </a:r>
            <a:endParaRPr lang="en-US" dirty="0">
              <a:solidFill>
                <a:schemeClr val="bg1">
                  <a:lumMod val="95000"/>
                  <a:lumOff val="5000"/>
                </a:schemeClr>
              </a:solidFill>
            </a:endParaRPr>
          </a:p>
          <a:p>
            <a:pPr marL="342900" fontAlgn="base">
              <a:spcBef>
                <a:spcPts val="500"/>
              </a:spcBef>
              <a:buFont typeface="Arial" panose="020B0604020202020204" pitchFamily="34" charset="0"/>
              <a:buChar char="•"/>
            </a:pPr>
            <a:r>
              <a:rPr lang="en-US" dirty="0">
                <a:latin typeface="Calibri" panose="020F0502020204030204" pitchFamily="34" charset="0"/>
              </a:rPr>
              <a:t>Optional </a:t>
            </a:r>
            <a:endParaRPr lang="en-US" sz="1400" dirty="0">
              <a:latin typeface="Arial" panose="020B0604020202020204" pitchFamily="34" charset="0"/>
            </a:endParaRPr>
          </a:p>
          <a:p>
            <a:pPr marL="342900" fontAlgn="base">
              <a:spcBef>
                <a:spcPts val="500"/>
              </a:spcBef>
              <a:buFont typeface="Arial" panose="020B0604020202020204" pitchFamily="34" charset="0"/>
              <a:buChar char="•"/>
            </a:pPr>
            <a:r>
              <a:rPr lang="en-US" dirty="0">
                <a:latin typeface="Calibri" panose="020F0502020204030204" pitchFamily="34" charset="0"/>
              </a:rPr>
              <a:t>Can be used to check if SSN or EIN should be used by matching up the name and number combo on the IRS interactive site for immediate verification.  </a:t>
            </a:r>
            <a:endParaRPr lang="en-US" sz="1400" dirty="0">
              <a:latin typeface="Arial" panose="020B0604020202020204" pitchFamily="34" charset="0"/>
            </a:endParaRPr>
          </a:p>
          <a:p>
            <a:pPr>
              <a:spcBef>
                <a:spcPts val="1000"/>
              </a:spcBef>
            </a:pPr>
            <a:r>
              <a:rPr lang="en-US" sz="1600" b="1" u="sng" dirty="0">
                <a:latin typeface="Calibri" panose="020F0502020204030204" pitchFamily="34" charset="0"/>
                <a:hlinkClick r:id="rId3"/>
              </a:rPr>
              <a:t>https://www.irs.gov/tax-professionals/taxpayer-identification-number-tin-matching</a:t>
            </a:r>
            <a:r>
              <a:rPr lang="en-US" sz="1600" b="1" dirty="0">
                <a:solidFill>
                  <a:srgbClr val="000000"/>
                </a:solidFill>
                <a:latin typeface="Calibri" panose="020F0502020204030204" pitchFamily="34" charset="0"/>
              </a:rPr>
              <a:t> </a:t>
            </a:r>
            <a:endParaRPr lang="en-US" dirty="0"/>
          </a:p>
          <a:p>
            <a:br>
              <a:rPr lang="en-US" dirty="0"/>
            </a:br>
            <a:endParaRPr lang="en-US" dirty="0"/>
          </a:p>
        </p:txBody>
      </p:sp>
    </p:spTree>
    <p:extLst>
      <p:ext uri="{BB962C8B-B14F-4D97-AF65-F5344CB8AC3E}">
        <p14:creationId xmlns:p14="http://schemas.microsoft.com/office/powerpoint/2010/main" val="2986263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8421" y="113122"/>
            <a:ext cx="6815579" cy="1261884"/>
          </a:xfrm>
          <a:prstGeom prst="rect">
            <a:avLst/>
          </a:prstGeom>
        </p:spPr>
        <p:txBody>
          <a:bodyPr wrap="square">
            <a:spAutoFit/>
          </a:bodyPr>
          <a:lstStyle/>
          <a:p>
            <a:pPr algn="ctr"/>
            <a:r>
              <a:rPr lang="en-US" sz="4000" dirty="0">
                <a:solidFill>
                  <a:srgbClr val="FFFFFF"/>
                </a:solidFill>
                <a:latin typeface="Calibri" panose="020F0502020204030204" pitchFamily="34" charset="0"/>
              </a:rPr>
              <a:t>Vendors Grid – Report</a:t>
            </a:r>
            <a:endParaRPr lang="en-US" sz="4000" dirty="0"/>
          </a:p>
          <a:p>
            <a:br>
              <a:rPr lang="en-US" dirty="0"/>
            </a:br>
            <a:endParaRPr lang="en-US" dirty="0"/>
          </a:p>
        </p:txBody>
      </p:sp>
      <p:pic>
        <p:nvPicPr>
          <p:cNvPr id="3" name="Picture 2"/>
          <p:cNvPicPr>
            <a:picLocks noChangeAspect="1"/>
          </p:cNvPicPr>
          <p:nvPr/>
        </p:nvPicPr>
        <p:blipFill>
          <a:blip r:embed="rId2"/>
          <a:stretch>
            <a:fillRect/>
          </a:stretch>
        </p:blipFill>
        <p:spPr>
          <a:xfrm>
            <a:off x="1017569" y="1235799"/>
            <a:ext cx="9666667" cy="3990476"/>
          </a:xfrm>
          <a:prstGeom prst="rect">
            <a:avLst/>
          </a:prstGeom>
        </p:spPr>
      </p:pic>
    </p:spTree>
    <p:extLst>
      <p:ext uri="{BB962C8B-B14F-4D97-AF65-F5344CB8AC3E}">
        <p14:creationId xmlns:p14="http://schemas.microsoft.com/office/powerpoint/2010/main" val="1553649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9382" y="122548"/>
            <a:ext cx="5467546" cy="707886"/>
          </a:xfrm>
          <a:prstGeom prst="rect">
            <a:avLst/>
          </a:prstGeom>
        </p:spPr>
        <p:txBody>
          <a:bodyPr wrap="square">
            <a:spAutoFit/>
          </a:bodyPr>
          <a:lstStyle/>
          <a:p>
            <a:pPr algn="ctr"/>
            <a:r>
              <a:rPr lang="en-US" sz="4000" dirty="0">
                <a:solidFill>
                  <a:srgbClr val="FFFFFF"/>
                </a:solidFill>
                <a:latin typeface="+mj-lt"/>
              </a:rPr>
              <a:t>Verify 1099 Data</a:t>
            </a:r>
            <a:endParaRPr lang="en-US" sz="4000" dirty="0">
              <a:latin typeface="+mj-lt"/>
            </a:endParaRPr>
          </a:p>
        </p:txBody>
      </p:sp>
      <p:sp>
        <p:nvSpPr>
          <p:cNvPr id="3" name="Rectangle 2"/>
          <p:cNvSpPr/>
          <p:nvPr/>
        </p:nvSpPr>
        <p:spPr>
          <a:xfrm>
            <a:off x="207389" y="1743959"/>
            <a:ext cx="11180189" cy="3539430"/>
          </a:xfrm>
          <a:prstGeom prst="rect">
            <a:avLst/>
          </a:prstGeom>
        </p:spPr>
        <p:txBody>
          <a:bodyPr wrap="square">
            <a:spAutoFit/>
          </a:bodyPr>
          <a:lstStyle/>
          <a:p>
            <a:pPr marL="152400" indent="-76200"/>
            <a:r>
              <a:rPr lang="en-US" sz="3200" b="1" dirty="0">
                <a:solidFill>
                  <a:srgbClr val="000000"/>
                </a:solidFill>
                <a:latin typeface="Calibri" panose="020F0502020204030204" pitchFamily="34" charset="0"/>
              </a:rPr>
              <a:t>Verify Vendors who should receive 1099s and their YTD amounts</a:t>
            </a:r>
            <a:endParaRPr lang="en-US" sz="3200" dirty="0"/>
          </a:p>
          <a:p>
            <a:pPr marL="533400" fontAlgn="base">
              <a:buFont typeface="Arial" panose="020B0604020202020204" pitchFamily="34" charset="0"/>
              <a:buChar char="•"/>
            </a:pPr>
            <a:endParaRPr lang="en-US" sz="3200" dirty="0">
              <a:solidFill>
                <a:srgbClr val="000000"/>
              </a:solidFill>
              <a:latin typeface="Calibri" panose="020F0502020204030204" pitchFamily="34" charset="0"/>
            </a:endParaRPr>
          </a:p>
          <a:p>
            <a:pPr marL="533400" fontAlgn="base">
              <a:buFont typeface="Arial" panose="020B0604020202020204" pitchFamily="34" charset="0"/>
              <a:buChar char="•"/>
            </a:pPr>
            <a:r>
              <a:rPr lang="en-US" sz="3200" dirty="0">
                <a:solidFill>
                  <a:srgbClr val="000000"/>
                </a:solidFill>
                <a:latin typeface="Calibri" panose="020F0502020204030204" pitchFamily="34" charset="0"/>
              </a:rPr>
              <a:t>Identify 1099 Vendors and non-1099 vendors</a:t>
            </a:r>
            <a:endParaRPr lang="en-US" sz="3200" dirty="0">
              <a:solidFill>
                <a:srgbClr val="000000"/>
              </a:solidFill>
              <a:latin typeface="Arial" panose="020B0604020202020204" pitchFamily="34" charset="0"/>
            </a:endParaRPr>
          </a:p>
          <a:p>
            <a:pPr marL="533400" fontAlgn="base">
              <a:buFont typeface="Arial" panose="020B0604020202020204" pitchFamily="34" charset="0"/>
              <a:buChar char="•"/>
            </a:pPr>
            <a:endParaRPr lang="en-US" sz="3200" dirty="0">
              <a:solidFill>
                <a:srgbClr val="000000"/>
              </a:solidFill>
              <a:latin typeface="Calibri" panose="020F0502020204030204" pitchFamily="34" charset="0"/>
            </a:endParaRPr>
          </a:p>
          <a:p>
            <a:pPr marL="533400" fontAlgn="base">
              <a:buFont typeface="Arial" panose="020B0604020202020204" pitchFamily="34" charset="0"/>
              <a:buChar char="•"/>
            </a:pPr>
            <a:r>
              <a:rPr lang="en-US" sz="3200" dirty="0">
                <a:solidFill>
                  <a:srgbClr val="000000"/>
                </a:solidFill>
                <a:latin typeface="Calibri" panose="020F0502020204030204" pitchFamily="34" charset="0"/>
              </a:rPr>
              <a:t>1099 Type</a:t>
            </a:r>
            <a:endParaRPr lang="en-US" sz="3200" dirty="0">
              <a:solidFill>
                <a:srgbClr val="000000"/>
              </a:solidFill>
              <a:latin typeface="Arial" panose="020B0604020202020204" pitchFamily="34" charset="0"/>
            </a:endParaRPr>
          </a:p>
          <a:p>
            <a:pPr marL="533400" fontAlgn="base">
              <a:buFont typeface="Arial" panose="020B0604020202020204" pitchFamily="34" charset="0"/>
              <a:buChar char="•"/>
            </a:pPr>
            <a:endParaRPr lang="en-US" sz="3200" dirty="0">
              <a:solidFill>
                <a:srgbClr val="000000"/>
              </a:solidFill>
              <a:latin typeface="Calibri" panose="020F0502020204030204" pitchFamily="34" charset="0"/>
            </a:endParaRPr>
          </a:p>
          <a:p>
            <a:pPr marL="533400" fontAlgn="base">
              <a:buFont typeface="Arial" panose="020B0604020202020204" pitchFamily="34" charset="0"/>
              <a:buChar char="•"/>
            </a:pPr>
            <a:r>
              <a:rPr lang="en-US" sz="3200" dirty="0">
                <a:solidFill>
                  <a:srgbClr val="000000"/>
                </a:solidFill>
                <a:latin typeface="Calibri" panose="020F0502020204030204" pitchFamily="34" charset="0"/>
              </a:rPr>
              <a:t>Vendors qualifying YTD Taxable Total</a:t>
            </a:r>
            <a:endParaRPr lang="en-US" sz="32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315984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5802" y="207390"/>
            <a:ext cx="9144000" cy="1261884"/>
          </a:xfrm>
          <a:prstGeom prst="rect">
            <a:avLst/>
          </a:prstGeom>
        </p:spPr>
        <p:txBody>
          <a:bodyPr wrap="square">
            <a:spAutoFit/>
          </a:bodyPr>
          <a:lstStyle/>
          <a:p>
            <a:pPr algn="ctr"/>
            <a:r>
              <a:rPr lang="en-US" sz="4000" dirty="0">
                <a:solidFill>
                  <a:srgbClr val="FFFFFF"/>
                </a:solidFill>
                <a:latin typeface="+mj-lt"/>
              </a:rPr>
              <a:t>Review ‘Types’ using Vendors Grid</a:t>
            </a:r>
            <a:endParaRPr lang="en-US" sz="4000" dirty="0">
              <a:latin typeface="+mj-lt"/>
            </a:endParaRPr>
          </a:p>
          <a:p>
            <a:br>
              <a:rPr lang="en-US" dirty="0"/>
            </a:br>
            <a:endParaRPr lang="en-US" dirty="0"/>
          </a:p>
        </p:txBody>
      </p:sp>
      <p:sp>
        <p:nvSpPr>
          <p:cNvPr id="3" name="Rectangle 2"/>
          <p:cNvSpPr/>
          <p:nvPr/>
        </p:nvSpPr>
        <p:spPr>
          <a:xfrm>
            <a:off x="518474" y="1469276"/>
            <a:ext cx="6363094" cy="1384995"/>
          </a:xfrm>
          <a:prstGeom prst="rect">
            <a:avLst/>
          </a:prstGeom>
        </p:spPr>
        <p:txBody>
          <a:bodyPr wrap="square">
            <a:spAutoFit/>
          </a:bodyPr>
          <a:lstStyle/>
          <a:p>
            <a:pPr marL="114300"/>
            <a:r>
              <a:rPr lang="en-US" sz="2800" b="1" dirty="0">
                <a:solidFill>
                  <a:srgbClr val="000000"/>
                </a:solidFill>
                <a:latin typeface="Calibri" panose="020F0502020204030204" pitchFamily="34" charset="0"/>
              </a:rPr>
              <a:t>Use the Vendors Grid to filter Type 1099 </a:t>
            </a:r>
            <a:endParaRPr lang="en-US" sz="2800" dirty="0"/>
          </a:p>
          <a:p>
            <a:br>
              <a:rPr lang="en-US" sz="2800" dirty="0"/>
            </a:br>
            <a:endParaRPr lang="en-US" sz="2800" dirty="0"/>
          </a:p>
        </p:txBody>
      </p:sp>
      <p:sp>
        <p:nvSpPr>
          <p:cNvPr id="4" name="Rectangle 3"/>
          <p:cNvSpPr/>
          <p:nvPr/>
        </p:nvSpPr>
        <p:spPr>
          <a:xfrm>
            <a:off x="763572" y="5384948"/>
            <a:ext cx="9144000" cy="461665"/>
          </a:xfrm>
          <a:prstGeom prst="rect">
            <a:avLst/>
          </a:prstGeom>
        </p:spPr>
        <p:txBody>
          <a:bodyPr wrap="square">
            <a:spAutoFit/>
          </a:bodyPr>
          <a:lstStyle/>
          <a:p>
            <a:pPr fontAlgn="base">
              <a:buFont typeface="Arial" panose="020B0604020202020204" pitchFamily="34" charset="0"/>
              <a:buChar char="•"/>
            </a:pPr>
            <a:r>
              <a:rPr lang="en-US" sz="2400" b="1" dirty="0">
                <a:solidFill>
                  <a:srgbClr val="000000"/>
                </a:solidFill>
                <a:latin typeface="Calibri" panose="020F0502020204030204" pitchFamily="34" charset="0"/>
              </a:rPr>
              <a:t>Use the Report button to save and/or print your filtered grid settings</a:t>
            </a:r>
            <a:endParaRPr lang="en-US" sz="2400" b="1" i="0" u="none" strike="noStrike" dirty="0">
              <a:solidFill>
                <a:srgbClr val="000000"/>
              </a:solidFill>
              <a:effectLst/>
              <a:latin typeface="Arial" panose="020B0604020202020204" pitchFamily="34" charset="0"/>
            </a:endParaRPr>
          </a:p>
        </p:txBody>
      </p:sp>
      <p:pic>
        <p:nvPicPr>
          <p:cNvPr id="2054" name="Picture 6" descr="https://lh4.googleusercontent.com/MLay3bzAOC80Vl86oBzRG0l9mIHjZmvlOrCCBVTaYZa1nE6O4GiVnMJDy-ninM3z3ZBGZE5bq9IgDcArZuhUngSPyQZ3tx4aLiU4ZbMoxZwMK8lz9xPWMJSyTwlBrPvu2OqYi6O5_UHCTel1_tmerYky2Cg6meUW0gNlynxAhjD_d9hdnpsF4EZWpIsOcqNJVQJNf4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266" y="2250312"/>
            <a:ext cx="5043340" cy="261654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lh6.googleusercontent.com/F6cSaYSS47IgH50h0wge_oKL6podMwjF_jRrGr-CyhERdnDwWxgFV341EcxeasprZW3WaLIwGELbjpYHdlUIPAUqYdJjDihF49CaduUmksdRBZ4gV2T1e127mvAVpgu40X3CP-lNPTy_fghTRh1BuKWQO43LO7FKjLkPLctSY7wj164vX9_MHw9bYTTHRht52K0Czdh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1568" y="2480187"/>
            <a:ext cx="2840773" cy="189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691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4408" y="301658"/>
            <a:ext cx="6938127" cy="707886"/>
          </a:xfrm>
          <a:prstGeom prst="rect">
            <a:avLst/>
          </a:prstGeom>
        </p:spPr>
        <p:txBody>
          <a:bodyPr wrap="square">
            <a:spAutoFit/>
          </a:bodyPr>
          <a:lstStyle/>
          <a:p>
            <a:r>
              <a:rPr lang="en-US" sz="4000" dirty="0">
                <a:solidFill>
                  <a:srgbClr val="FFFFFF"/>
                </a:solidFill>
                <a:latin typeface="+mj-lt"/>
              </a:rPr>
              <a:t>SSDT 1099 Vendor Report </a:t>
            </a:r>
            <a:endParaRPr lang="en-US" sz="4000" dirty="0">
              <a:latin typeface="+mj-lt"/>
            </a:endParaRPr>
          </a:p>
        </p:txBody>
      </p:sp>
      <p:sp>
        <p:nvSpPr>
          <p:cNvPr id="5" name="TextBox 4">
            <a:extLst>
              <a:ext uri="{FF2B5EF4-FFF2-40B4-BE49-F238E27FC236}">
                <a16:creationId xmlns:a16="http://schemas.microsoft.com/office/drawing/2014/main" id="{484E08DD-C5FB-44D5-ABE4-2AEB666DF697}"/>
              </a:ext>
            </a:extLst>
          </p:cNvPr>
          <p:cNvSpPr txBox="1"/>
          <p:nvPr/>
        </p:nvSpPr>
        <p:spPr>
          <a:xfrm>
            <a:off x="583690" y="1259309"/>
            <a:ext cx="10559562" cy="2154436"/>
          </a:xfrm>
          <a:prstGeom prst="rect">
            <a:avLst/>
          </a:prstGeom>
          <a:noFill/>
        </p:spPr>
        <p:txBody>
          <a:bodyPr wrap="square">
            <a:spAutoFit/>
          </a:bodyPr>
          <a:lstStyle/>
          <a:p>
            <a:pPr marL="152400" indent="-76200"/>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Reports&gt;Reports Manager&gt;SSDT 1099 Vendor Report</a:t>
            </a:r>
          </a:p>
          <a:p>
            <a:pPr marL="533400" indent="-457200">
              <a:buFont typeface="Arial" panose="020B0604020202020204" pitchFamily="34" charset="0"/>
              <a:buChar char="•"/>
            </a:pP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Under Query Option enter the parameters you wish to run the report for</a:t>
            </a:r>
          </a:p>
          <a:p>
            <a:pPr marL="76200"/>
            <a:endParaRPr lang="en-US" sz="2800" dirty="0">
              <a:latin typeface="Calibri" panose="020F0502020204030204" pitchFamily="34" charset="0"/>
              <a:ea typeface="Calibri" panose="020F0502020204030204" pitchFamily="34" charset="0"/>
              <a:cs typeface="Calibri" panose="020F0502020204030204" pitchFamily="34" charset="0"/>
            </a:endParaRPr>
          </a:p>
          <a:p>
            <a:pPr marL="533400" fontAlgn="base">
              <a:buFont typeface="Arial" panose="020B0604020202020204" pitchFamily="34" charset="0"/>
              <a:buChar char="•"/>
            </a:pPr>
            <a:endPar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533400" fontAlgn="base">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p:txBody>
      </p:sp>
      <p:pic>
        <p:nvPicPr>
          <p:cNvPr id="6" name="Picture 5">
            <a:extLst>
              <a:ext uri="{FF2B5EF4-FFF2-40B4-BE49-F238E27FC236}">
                <a16:creationId xmlns:a16="http://schemas.microsoft.com/office/drawing/2014/main" id="{CA6170A7-1A6A-4A62-B8CC-73AEAF7B7099}"/>
              </a:ext>
            </a:extLst>
          </p:cNvPr>
          <p:cNvPicPr>
            <a:picLocks noChangeAspect="1"/>
          </p:cNvPicPr>
          <p:nvPr/>
        </p:nvPicPr>
        <p:blipFill>
          <a:blip r:embed="rId2"/>
          <a:stretch>
            <a:fillRect/>
          </a:stretch>
        </p:blipFill>
        <p:spPr>
          <a:xfrm>
            <a:off x="2021626" y="2233246"/>
            <a:ext cx="6612421" cy="4323096"/>
          </a:xfrm>
          <a:prstGeom prst="rect">
            <a:avLst/>
          </a:prstGeom>
        </p:spPr>
      </p:pic>
    </p:spTree>
    <p:extLst>
      <p:ext uri="{BB962C8B-B14F-4D97-AF65-F5344CB8AC3E}">
        <p14:creationId xmlns:p14="http://schemas.microsoft.com/office/powerpoint/2010/main" val="514802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4408" y="301658"/>
            <a:ext cx="6938127" cy="707886"/>
          </a:xfrm>
          <a:prstGeom prst="rect">
            <a:avLst/>
          </a:prstGeom>
        </p:spPr>
        <p:txBody>
          <a:bodyPr wrap="square">
            <a:spAutoFit/>
          </a:bodyPr>
          <a:lstStyle/>
          <a:p>
            <a:r>
              <a:rPr lang="en-US" sz="4000" dirty="0">
                <a:solidFill>
                  <a:srgbClr val="FFFFFF"/>
                </a:solidFill>
                <a:latin typeface="+mj-lt"/>
              </a:rPr>
              <a:t>SSDT 1099 Vendor Report </a:t>
            </a:r>
            <a:endParaRPr lang="en-US" sz="4000" dirty="0">
              <a:latin typeface="+mj-lt"/>
            </a:endParaRPr>
          </a:p>
        </p:txBody>
      </p:sp>
      <p:pic>
        <p:nvPicPr>
          <p:cNvPr id="6146" name="Picture 2" descr="https://lh6.googleusercontent.com/_RhB3gKTryqosKD3WM-GKVXnHrS-Ilm_u--zaIScaBAvmmIiQr_R1gmco3gfCF-dSl1-_cB6l9fOwoaJ0xppP187Cy-7EJ3TDldr09n9mKKLgVN0cHz0umIepCzV_MaSr1iRnFAKXTU5b-VuiyBdWd8InzRC8VLyQx-Vi8ytHU2o8X40klX4hBBo3aUxbUmKjGZpAN2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574" y="1285874"/>
            <a:ext cx="9044986" cy="50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420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3827" y="263951"/>
            <a:ext cx="9511645" cy="984885"/>
          </a:xfrm>
          <a:prstGeom prst="rect">
            <a:avLst/>
          </a:prstGeom>
        </p:spPr>
        <p:txBody>
          <a:bodyPr wrap="square">
            <a:spAutoFit/>
          </a:bodyPr>
          <a:lstStyle/>
          <a:p>
            <a:pPr algn="ctr"/>
            <a:r>
              <a:rPr lang="en-US" sz="4000" dirty="0">
                <a:solidFill>
                  <a:srgbClr val="FFFFFF"/>
                </a:solidFill>
                <a:latin typeface="+mj-lt"/>
              </a:rPr>
              <a:t>1099 Extracts Report</a:t>
            </a:r>
            <a:br>
              <a:rPr lang="en-US" sz="4400" dirty="0">
                <a:solidFill>
                  <a:srgbClr val="FFFFFF"/>
                </a:solidFill>
                <a:latin typeface="Calibri" panose="020F0502020204030204" pitchFamily="34" charset="0"/>
              </a:rPr>
            </a:br>
            <a:endParaRPr lang="en-US" dirty="0"/>
          </a:p>
        </p:txBody>
      </p:sp>
      <p:sp>
        <p:nvSpPr>
          <p:cNvPr id="3" name="Rectangle 2"/>
          <p:cNvSpPr/>
          <p:nvPr/>
        </p:nvSpPr>
        <p:spPr>
          <a:xfrm>
            <a:off x="386500" y="1555423"/>
            <a:ext cx="7758260" cy="5324535"/>
          </a:xfrm>
          <a:prstGeom prst="rect">
            <a:avLst/>
          </a:prstGeom>
        </p:spPr>
        <p:txBody>
          <a:bodyPr wrap="square">
            <a:spAutoFit/>
          </a:bodyPr>
          <a:lstStyle/>
          <a:p>
            <a:pPr marL="76200" fontAlgn="base">
              <a:buFont typeface="Arial" panose="020B0604020202020204" pitchFamily="34" charset="0"/>
              <a:buChar char="•"/>
            </a:pPr>
            <a:r>
              <a:rPr lang="en-US" sz="2400" dirty="0">
                <a:solidFill>
                  <a:srgbClr val="000000"/>
                </a:solidFill>
                <a:latin typeface="Calibri" panose="020F0502020204030204" pitchFamily="34" charset="0"/>
              </a:rPr>
              <a:t>Periodic Menu &gt; 1099 Extract &gt; Print 1099 Report</a:t>
            </a:r>
          </a:p>
          <a:p>
            <a:pPr marL="76200" fontAlgn="base">
              <a:buFont typeface="Arial" panose="020B0604020202020204" pitchFamily="34" charset="0"/>
              <a:buChar char="•"/>
            </a:pPr>
            <a:endParaRPr lang="en-US" sz="2400" dirty="0">
              <a:solidFill>
                <a:srgbClr val="000000"/>
              </a:solidFill>
              <a:latin typeface="Arial" panose="020B0604020202020204" pitchFamily="34" charset="0"/>
            </a:endParaRPr>
          </a:p>
          <a:p>
            <a:pPr marL="76200" fontAlgn="base">
              <a:buFont typeface="Arial" panose="020B0604020202020204" pitchFamily="34" charset="0"/>
              <a:buChar char="•"/>
            </a:pPr>
            <a:r>
              <a:rPr lang="en-US" sz="2400" dirty="0">
                <a:solidFill>
                  <a:srgbClr val="000000"/>
                </a:solidFill>
                <a:latin typeface="Calibri" panose="020F0502020204030204" pitchFamily="34" charset="0"/>
              </a:rPr>
              <a:t>Used to verify data prior to creating Extract File</a:t>
            </a:r>
          </a:p>
          <a:p>
            <a:pPr marL="76200" fontAlgn="base">
              <a:buFont typeface="Arial" panose="020B0604020202020204" pitchFamily="34" charset="0"/>
              <a:buChar char="•"/>
            </a:pPr>
            <a:endParaRPr lang="en-US" sz="2400" dirty="0">
              <a:solidFill>
                <a:srgbClr val="000000"/>
              </a:solidFill>
              <a:latin typeface="Arial" panose="020B0604020202020204" pitchFamily="34" charset="0"/>
            </a:endParaRPr>
          </a:p>
          <a:p>
            <a:pPr marL="76200" fontAlgn="base">
              <a:buFont typeface="Arial" panose="020B0604020202020204" pitchFamily="34" charset="0"/>
              <a:buChar char="•"/>
            </a:pPr>
            <a:r>
              <a:rPr lang="en-US" sz="2400" dirty="0">
                <a:solidFill>
                  <a:srgbClr val="000000"/>
                </a:solidFill>
                <a:latin typeface="Calibri" panose="020F0502020204030204" pitchFamily="34" charset="0"/>
              </a:rPr>
              <a:t>Defaults to Exclude Vendors With No Tax Id</a:t>
            </a:r>
          </a:p>
          <a:p>
            <a:pPr marL="76200" fontAlgn="base">
              <a:buFont typeface="Arial" panose="020B0604020202020204" pitchFamily="34" charset="0"/>
              <a:buChar char="•"/>
            </a:pPr>
            <a:endParaRPr lang="en-US" sz="2400" dirty="0">
              <a:solidFill>
                <a:srgbClr val="000000"/>
              </a:solidFill>
              <a:latin typeface="Arial" panose="020B0604020202020204" pitchFamily="34" charset="0"/>
            </a:endParaRPr>
          </a:p>
          <a:p>
            <a:pPr marL="76200" fontAlgn="base">
              <a:buFont typeface="Arial" panose="020B0604020202020204" pitchFamily="34" charset="0"/>
              <a:buChar char="•"/>
            </a:pPr>
            <a:r>
              <a:rPr lang="en-US" sz="2400" dirty="0">
                <a:solidFill>
                  <a:srgbClr val="000000"/>
                </a:solidFill>
                <a:latin typeface="Calibri" panose="020F0502020204030204" pitchFamily="34" charset="0"/>
              </a:rPr>
              <a:t>Must pick </a:t>
            </a:r>
            <a:r>
              <a:rPr lang="en-US" sz="2400" b="1" dirty="0">
                <a:solidFill>
                  <a:srgbClr val="000000"/>
                </a:solidFill>
                <a:latin typeface="Calibri" panose="020F0502020204030204" pitchFamily="34" charset="0"/>
              </a:rPr>
              <a:t>Type of Return </a:t>
            </a:r>
            <a:r>
              <a:rPr lang="en-US" sz="2400" dirty="0">
                <a:solidFill>
                  <a:srgbClr val="000000"/>
                </a:solidFill>
                <a:latin typeface="Calibri" panose="020F0502020204030204" pitchFamily="34" charset="0"/>
              </a:rPr>
              <a:t>before Print 1099 Report available</a:t>
            </a:r>
          </a:p>
          <a:p>
            <a:pPr marL="76200" fontAlgn="base">
              <a:buFont typeface="Arial" panose="020B0604020202020204" pitchFamily="34" charset="0"/>
              <a:buChar char="•"/>
            </a:pPr>
            <a:endParaRPr lang="en-US" sz="2400" dirty="0">
              <a:solidFill>
                <a:srgbClr val="000000"/>
              </a:solidFill>
              <a:latin typeface="Arial" panose="020B0604020202020204" pitchFamily="34" charset="0"/>
            </a:endParaRPr>
          </a:p>
          <a:p>
            <a:pPr marL="76200" fontAlgn="base">
              <a:buFont typeface="Arial" panose="020B0604020202020204" pitchFamily="34" charset="0"/>
              <a:buChar char="•"/>
            </a:pPr>
            <a:r>
              <a:rPr lang="en-US" sz="2400" dirty="0">
                <a:solidFill>
                  <a:srgbClr val="000000"/>
                </a:solidFill>
                <a:latin typeface="Calibri" panose="020F0502020204030204" pitchFamily="34" charset="0"/>
              </a:rPr>
              <a:t>Subtotals by 1099 Type</a:t>
            </a:r>
            <a:endParaRPr lang="en-US" sz="2400" dirty="0">
              <a:solidFill>
                <a:srgbClr val="000000"/>
              </a:solidFill>
              <a:latin typeface="Arial" panose="020B0604020202020204" pitchFamily="34" charset="0"/>
            </a:endParaRPr>
          </a:p>
          <a:p>
            <a:pPr marL="76200" fontAlgn="base"/>
            <a:endParaRPr lang="en-US" sz="2400" dirty="0"/>
          </a:p>
          <a:p>
            <a:pPr marL="76200" fontAlgn="base"/>
            <a:r>
              <a:rPr lang="en-US" sz="2000" dirty="0">
                <a:solidFill>
                  <a:srgbClr val="000000"/>
                </a:solidFill>
                <a:latin typeface="Calibri" panose="020F0502020204030204" pitchFamily="34" charset="0"/>
              </a:rPr>
              <a:t>NOTE:  </a:t>
            </a:r>
            <a:r>
              <a:rPr lang="en-US" sz="2000" i="1" dirty="0">
                <a:solidFill>
                  <a:srgbClr val="000000"/>
                </a:solidFill>
                <a:latin typeface="Calibri" panose="020F0502020204030204" pitchFamily="34" charset="0"/>
              </a:rPr>
              <a:t>This report can NOT be run until the Posting Period for          December has been created.</a:t>
            </a:r>
            <a:endParaRPr lang="en-US" sz="2000" dirty="0"/>
          </a:p>
          <a:p>
            <a:br>
              <a:rPr lang="en-US" dirty="0"/>
            </a:br>
            <a:endParaRPr lang="en-US" dirty="0"/>
          </a:p>
        </p:txBody>
      </p:sp>
      <p:pic>
        <p:nvPicPr>
          <p:cNvPr id="8194" name="Picture 2" descr="https://lh6.googleusercontent.com/ZYuD7US4szefNPaI1vuXYhlKJ-zL3CVOiGkCrE-SJ-SrBqo9aZ9iPJyX1bHINFwKZEbcVamD-4CAEroOlLihHzSEwbRRWMEn2ItPeQ6YcTwPH0fohliJcsdgoTMGPEdTZTmreFooGXYGl90HWtONxaRJH28UosngPU_q3beqJRJ5bCxWTC0icwx1HdryLqSVxM8a0d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0712" y="1555423"/>
            <a:ext cx="3572904" cy="483588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V="1">
            <a:off x="6325386" y="2988297"/>
            <a:ext cx="2941162" cy="29223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 name="Straight Arrow Connector 6"/>
          <p:cNvCxnSpPr/>
          <p:nvPr/>
        </p:nvCxnSpPr>
        <p:spPr>
          <a:xfrm>
            <a:off x="4218318" y="4374037"/>
            <a:ext cx="5048230" cy="165911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46179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9187" y="150829"/>
            <a:ext cx="5835191" cy="707886"/>
          </a:xfrm>
          <a:prstGeom prst="rect">
            <a:avLst/>
          </a:prstGeom>
        </p:spPr>
        <p:txBody>
          <a:bodyPr wrap="square">
            <a:spAutoFit/>
          </a:bodyPr>
          <a:lstStyle/>
          <a:p>
            <a:r>
              <a:rPr lang="en-US" sz="4000" dirty="0"/>
              <a:t>Review Posting Periods</a:t>
            </a:r>
          </a:p>
        </p:txBody>
      </p:sp>
      <p:sp>
        <p:nvSpPr>
          <p:cNvPr id="3" name="Rectangle 2"/>
          <p:cNvSpPr/>
          <p:nvPr/>
        </p:nvSpPr>
        <p:spPr>
          <a:xfrm>
            <a:off x="397828" y="956301"/>
            <a:ext cx="10794780" cy="830997"/>
          </a:xfrm>
          <a:prstGeom prst="rect">
            <a:avLst/>
          </a:prstGeom>
        </p:spPr>
        <p:txBody>
          <a:bodyPr wrap="square">
            <a:spAutoFit/>
          </a:bodyPr>
          <a:lstStyle/>
          <a:p>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Because the 1099 Extract report cannot be run unless December is created, now is a good time to review your open Posting Periods.  </a:t>
            </a:r>
          </a:p>
        </p:txBody>
      </p:sp>
      <p:pic>
        <p:nvPicPr>
          <p:cNvPr id="4" name="Picture 3"/>
          <p:cNvPicPr>
            <a:picLocks noChangeAspect="1"/>
          </p:cNvPicPr>
          <p:nvPr/>
        </p:nvPicPr>
        <p:blipFill>
          <a:blip r:embed="rId2"/>
          <a:stretch>
            <a:fillRect/>
          </a:stretch>
        </p:blipFill>
        <p:spPr>
          <a:xfrm>
            <a:off x="3497345" y="1928700"/>
            <a:ext cx="4028234" cy="2737568"/>
          </a:xfrm>
          <a:prstGeom prst="rect">
            <a:avLst/>
          </a:prstGeom>
        </p:spPr>
      </p:pic>
      <p:sp>
        <p:nvSpPr>
          <p:cNvPr id="5" name="Rectangle 4"/>
          <p:cNvSpPr/>
          <p:nvPr/>
        </p:nvSpPr>
        <p:spPr>
          <a:xfrm>
            <a:off x="546754" y="4949072"/>
            <a:ext cx="8588454" cy="1015663"/>
          </a:xfrm>
          <a:prstGeom prst="rect">
            <a:avLst/>
          </a:prstGeom>
        </p:spPr>
        <p:txBody>
          <a:bodyPr wrap="square">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As months are closed, reports are created in File Archive.</a:t>
            </a:r>
          </a:p>
          <a:p>
            <a:r>
              <a:rPr lang="en-US" sz="2000" dirty="0">
                <a:latin typeface="Calibri" panose="020F0502020204030204" pitchFamily="34" charset="0"/>
                <a:ea typeface="Calibri" panose="020F0502020204030204" pitchFamily="34" charset="0"/>
                <a:cs typeface="Calibri" panose="020F0502020204030204" pitchFamily="34" charset="0"/>
              </a:rPr>
              <a:t>Close July through November if you have not already done so.</a:t>
            </a:r>
          </a:p>
          <a:p>
            <a:r>
              <a:rPr lang="en-US" sz="2000" dirty="0">
                <a:latin typeface="Calibri" panose="020F0502020204030204" pitchFamily="34" charset="0"/>
                <a:ea typeface="Calibri" panose="020F0502020204030204" pitchFamily="34" charset="0"/>
                <a:cs typeface="Calibri" panose="020F0502020204030204" pitchFamily="34" charset="0"/>
              </a:rPr>
              <a:t>Wait for the reports to complete before closing the next month.</a:t>
            </a:r>
          </a:p>
        </p:txBody>
      </p:sp>
    </p:spTree>
    <p:extLst>
      <p:ext uri="{BB962C8B-B14F-4D97-AF65-F5344CB8AC3E}">
        <p14:creationId xmlns:p14="http://schemas.microsoft.com/office/powerpoint/2010/main" val="2545367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6578" y="320511"/>
            <a:ext cx="5439265" cy="707886"/>
          </a:xfrm>
          <a:prstGeom prst="rect">
            <a:avLst/>
          </a:prstGeom>
        </p:spPr>
        <p:txBody>
          <a:bodyPr wrap="square">
            <a:spAutoFit/>
          </a:bodyPr>
          <a:lstStyle/>
          <a:p>
            <a:r>
              <a:rPr lang="en-US" sz="4000" dirty="0">
                <a:solidFill>
                  <a:srgbClr val="FFFFFF"/>
                </a:solidFill>
                <a:latin typeface="+mj-lt"/>
              </a:rPr>
              <a:t>Vendor Adjustments</a:t>
            </a:r>
            <a:endParaRPr lang="en-US" sz="4000" dirty="0">
              <a:latin typeface="+mj-lt"/>
            </a:endParaRPr>
          </a:p>
        </p:txBody>
      </p:sp>
      <p:sp>
        <p:nvSpPr>
          <p:cNvPr id="5" name="Rectangle 4"/>
          <p:cNvSpPr/>
          <p:nvPr/>
        </p:nvSpPr>
        <p:spPr>
          <a:xfrm>
            <a:off x="848412" y="1706252"/>
            <a:ext cx="8295588" cy="3785652"/>
          </a:xfrm>
          <a:prstGeom prst="rect">
            <a:avLst/>
          </a:prstGeom>
        </p:spPr>
        <p:txBody>
          <a:bodyPr wrap="square">
            <a:spAutoFit/>
          </a:bodyPr>
          <a:lstStyle/>
          <a:p>
            <a:pPr marL="152400" indent="-76200"/>
            <a:r>
              <a:rPr lang="en-US" sz="2400" b="1" dirty="0">
                <a:solidFill>
                  <a:srgbClr val="000000"/>
                </a:solidFill>
                <a:latin typeface="Calibri" panose="020F0502020204030204" pitchFamily="34" charset="0"/>
              </a:rPr>
              <a:t>After reviewing if a manual adjustment is needed on the Vendor’s YTD Amount</a:t>
            </a:r>
            <a:endParaRPr lang="en-US" dirty="0"/>
          </a:p>
          <a:p>
            <a:pPr marL="533400" fontAlgn="base">
              <a:buFont typeface="Arial" panose="020B0604020202020204" pitchFamily="34" charset="0"/>
              <a:buChar char="•"/>
            </a:pPr>
            <a:endParaRPr lang="en-US" sz="2400" dirty="0">
              <a:solidFill>
                <a:srgbClr val="000000"/>
              </a:solidFill>
              <a:latin typeface="Calibri" panose="020F0502020204030204" pitchFamily="34" charset="0"/>
            </a:endParaRPr>
          </a:p>
          <a:p>
            <a:pPr marL="533400" fontAlgn="base">
              <a:buFont typeface="Arial" panose="020B0604020202020204" pitchFamily="34" charset="0"/>
              <a:buChar char="•"/>
            </a:pPr>
            <a:endParaRPr lang="en-US" sz="2400" dirty="0">
              <a:solidFill>
                <a:srgbClr val="000000"/>
              </a:solidFill>
              <a:latin typeface="Calibri" panose="020F0502020204030204" pitchFamily="34" charset="0"/>
            </a:endParaRPr>
          </a:p>
          <a:p>
            <a:pPr marL="533400" fontAlgn="base">
              <a:buFont typeface="Arial" panose="020B0604020202020204" pitchFamily="34" charset="0"/>
              <a:buChar char="•"/>
            </a:pPr>
            <a:r>
              <a:rPr lang="en-US" sz="2400" dirty="0">
                <a:solidFill>
                  <a:srgbClr val="000000"/>
                </a:solidFill>
                <a:latin typeface="Calibri" panose="020F0502020204030204" pitchFamily="34" charset="0"/>
              </a:rPr>
              <a:t>View the Vendor under Core </a:t>
            </a:r>
          </a:p>
          <a:p>
            <a:pPr marL="533400" fontAlgn="base">
              <a:buFont typeface="Arial" panose="020B0604020202020204" pitchFamily="34" charset="0"/>
              <a:buChar char="•"/>
            </a:pPr>
            <a:endParaRPr lang="en-US" sz="2400" dirty="0">
              <a:solidFill>
                <a:srgbClr val="000000"/>
              </a:solidFill>
              <a:latin typeface="Calibri" panose="020F0502020204030204" pitchFamily="34" charset="0"/>
            </a:endParaRPr>
          </a:p>
          <a:p>
            <a:pPr marL="533400" fontAlgn="base">
              <a:buFont typeface="Arial" panose="020B0604020202020204" pitchFamily="34" charset="0"/>
              <a:buChar char="•"/>
            </a:pPr>
            <a:endParaRPr lang="en-US" sz="2400" dirty="0">
              <a:solidFill>
                <a:srgbClr val="000000"/>
              </a:solidFill>
              <a:latin typeface="Calibri" panose="020F0502020204030204" pitchFamily="34" charset="0"/>
            </a:endParaRPr>
          </a:p>
          <a:p>
            <a:pPr marL="533400" fontAlgn="base"/>
            <a:r>
              <a:rPr lang="en-US" sz="2400" dirty="0">
                <a:solidFill>
                  <a:srgbClr val="000000"/>
                </a:solidFill>
                <a:latin typeface="Calibri" panose="020F0502020204030204" pitchFamily="34" charset="0"/>
              </a:rPr>
              <a:t>     </a:t>
            </a:r>
          </a:p>
          <a:p>
            <a:pPr marL="533400" fontAlgn="base"/>
            <a:r>
              <a:rPr lang="en-US" sz="2400" dirty="0">
                <a:solidFill>
                  <a:srgbClr val="000000"/>
                </a:solidFill>
                <a:latin typeface="Calibri" panose="020F0502020204030204" pitchFamily="34" charset="0"/>
              </a:rPr>
              <a:t>    </a:t>
            </a:r>
            <a:endParaRPr lang="en-US" sz="2400" dirty="0">
              <a:solidFill>
                <a:srgbClr val="000000"/>
              </a:solidFill>
              <a:latin typeface="Arial" panose="020B0604020202020204" pitchFamily="34" charset="0"/>
            </a:endParaRPr>
          </a:p>
          <a:p>
            <a:pPr marL="533400" fontAlgn="base">
              <a:buFont typeface="Arial" panose="020B0604020202020204" pitchFamily="34" charset="0"/>
              <a:buChar char="•"/>
            </a:pPr>
            <a:r>
              <a:rPr lang="en-US" sz="2400" dirty="0">
                <a:solidFill>
                  <a:srgbClr val="000000"/>
                </a:solidFill>
                <a:latin typeface="Calibri" panose="020F0502020204030204" pitchFamily="34" charset="0"/>
              </a:rPr>
              <a:t>Click on Vendor Adjustments</a:t>
            </a:r>
            <a:endParaRPr lang="en-US" sz="2400" dirty="0">
              <a:solidFill>
                <a:srgbClr val="000000"/>
              </a:solidFill>
              <a:latin typeface="Arial" panose="020B0604020202020204" pitchFamily="34" charset="0"/>
            </a:endParaRPr>
          </a:p>
        </p:txBody>
      </p:sp>
      <p:pic>
        <p:nvPicPr>
          <p:cNvPr id="9218" name="Picture 2" descr="https://lh6.googleusercontent.com/lj3Xz9vMu8EZWU-pj6eR6ZPvmd5vwPmDIYmG1uyv_rzOQg4cn9OKLgz0EnftseqUHHuZgSkAAjGD638jFGAPQ_TUVbb3onMIrEVIi3VBHKoG7RzY3wwAyi7cX_lmvH1SEW8Fzj6b3jA4Z606t3hzfvTmjvNlazmHUq3EK3Yhuo8JkY4zYmu7SnsthRD3NZszRQyMaq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9185" y="2288937"/>
            <a:ext cx="4257675" cy="147637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lh3.googleusercontent.com/LgQSvfaKiahx1Qh5vneE-aHLnRFKjAtIQ3rAYHmL-UK-VH6k5iKrL_zUeIynatZ_uMQ4r6_oX7gzUP29YKBmai4_0At4hXS-_R9x-WJH44ViBr-kzPXY4A5mnWhVa8Bi5O_RBsYwlYtk32xIoibbEns84CWCVGhKq5Kk9OToCmlc8-u6B__30-TUSYvgMXftRlDFpxs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5847" y="4160363"/>
            <a:ext cx="43243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713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40" y="274320"/>
            <a:ext cx="11166623" cy="707886"/>
          </a:xfrm>
          <a:prstGeom prst="rect">
            <a:avLst/>
          </a:prstGeom>
        </p:spPr>
        <p:txBody>
          <a:bodyPr wrap="square">
            <a:spAutoFit/>
          </a:bodyPr>
          <a:lstStyle/>
          <a:p>
            <a:pPr algn="ctr"/>
            <a:r>
              <a:rPr lang="en-US" sz="4000" dirty="0">
                <a:solidFill>
                  <a:srgbClr val="FFFFFF"/>
                </a:solidFill>
                <a:latin typeface="+mj-lt"/>
              </a:rPr>
              <a:t>Due Dates of Forms &amp; Instructions</a:t>
            </a:r>
            <a:endParaRPr lang="en-US" sz="4000" dirty="0">
              <a:latin typeface="+mj-lt"/>
            </a:endParaRPr>
          </a:p>
        </p:txBody>
      </p:sp>
      <p:sp>
        <p:nvSpPr>
          <p:cNvPr id="3" name="Rectangle 2"/>
          <p:cNvSpPr/>
          <p:nvPr/>
        </p:nvSpPr>
        <p:spPr>
          <a:xfrm>
            <a:off x="1835727" y="1363287"/>
            <a:ext cx="8520545" cy="4247317"/>
          </a:xfrm>
          <a:prstGeom prst="rect">
            <a:avLst/>
          </a:prstGeom>
        </p:spPr>
        <p:txBody>
          <a:bodyPr wrap="square">
            <a:spAutoFit/>
          </a:bodyPr>
          <a:lstStyle/>
          <a:p>
            <a:pPr marL="152400" indent="-76200" algn="ctr"/>
            <a:r>
              <a:rPr lang="en-US" sz="3200" b="1" dirty="0">
                <a:solidFill>
                  <a:srgbClr val="000000"/>
                </a:solidFill>
                <a:latin typeface="Calibri" panose="020F0502020204030204" pitchFamily="34" charset="0"/>
                <a:ea typeface="Calibri" panose="020F0502020204030204" pitchFamily="34" charset="0"/>
                <a:cs typeface="Calibri" panose="020F0502020204030204" pitchFamily="34" charset="0"/>
              </a:rPr>
              <a:t>Please have 1099 File sent to ACCESS no later than </a:t>
            </a:r>
          </a:p>
          <a:p>
            <a:pPr marL="152400" indent="-76200" algn="ctr"/>
            <a:r>
              <a:rPr lang="en-US" sz="3200" b="1" dirty="0">
                <a:solidFill>
                  <a:srgbClr val="000000"/>
                </a:solidFill>
                <a:latin typeface="Calibri" panose="020F0502020204030204" pitchFamily="34" charset="0"/>
                <a:ea typeface="Calibri" panose="020F0502020204030204" pitchFamily="34" charset="0"/>
                <a:cs typeface="Calibri" panose="020F0502020204030204" pitchFamily="34" charset="0"/>
              </a:rPr>
              <a:t>January 10, 2025</a:t>
            </a:r>
          </a:p>
          <a:p>
            <a:pPr marL="152400" indent="-76200"/>
            <a:endPar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876300" indent="-342900" fontAlgn="base">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ACCESS will file all forms by January 31, 2025</a:t>
            </a:r>
          </a:p>
          <a:p>
            <a:pPr marL="876300" indent="-342900" fontAlgn="base">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In order to do so, all files must be submitted  to us by the January 10</a:t>
            </a:r>
            <a:r>
              <a:rPr lang="en-US" sz="3200" baseline="30000" dirty="0">
                <a:latin typeface="Calibri" panose="020F0502020204030204" pitchFamily="34" charset="0"/>
                <a:ea typeface="Calibri" panose="020F0502020204030204" pitchFamily="34" charset="0"/>
                <a:cs typeface="Calibri" panose="020F0502020204030204" pitchFamily="34" charset="0"/>
              </a:rPr>
              <a:t>th</a:t>
            </a:r>
            <a:r>
              <a:rPr lang="en-US" sz="3200" dirty="0">
                <a:latin typeface="Calibri" panose="020F0502020204030204" pitchFamily="34" charset="0"/>
                <a:ea typeface="Calibri" panose="020F0502020204030204" pitchFamily="34" charset="0"/>
                <a:cs typeface="Calibri" panose="020F0502020204030204" pitchFamily="34" charset="0"/>
              </a:rPr>
              <a:t> deadline</a:t>
            </a:r>
          </a:p>
          <a:p>
            <a:pPr marL="152400" indent="-76200"/>
            <a:br>
              <a:rPr lang="en-US" dirty="0">
                <a:latin typeface="Calibri" panose="020F0502020204030204" pitchFamily="34" charset="0"/>
                <a:ea typeface="Calibri" panose="020F0502020204030204" pitchFamily="34" charset="0"/>
                <a:cs typeface="Calibri" panose="020F0502020204030204" pitchFamily="34" charset="0"/>
              </a:rPr>
            </a:br>
            <a:br>
              <a:rPr lang="en-US" dirty="0"/>
            </a:br>
            <a:endParaRPr lang="en-US" dirty="0"/>
          </a:p>
        </p:txBody>
      </p:sp>
    </p:spTree>
    <p:extLst>
      <p:ext uri="{BB962C8B-B14F-4D97-AF65-F5344CB8AC3E}">
        <p14:creationId xmlns:p14="http://schemas.microsoft.com/office/powerpoint/2010/main" val="3338862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8103" y="226243"/>
            <a:ext cx="6485641" cy="1261884"/>
          </a:xfrm>
          <a:prstGeom prst="rect">
            <a:avLst/>
          </a:prstGeom>
        </p:spPr>
        <p:txBody>
          <a:bodyPr wrap="square">
            <a:spAutoFit/>
          </a:bodyPr>
          <a:lstStyle/>
          <a:p>
            <a:pPr algn="ctr"/>
            <a:r>
              <a:rPr lang="en-US" sz="4000" dirty="0">
                <a:solidFill>
                  <a:srgbClr val="FFFFFF"/>
                </a:solidFill>
                <a:latin typeface="+mj-lt"/>
              </a:rPr>
              <a:t>Vendor Adjustments</a:t>
            </a:r>
            <a:endParaRPr lang="en-US" sz="4000" dirty="0">
              <a:latin typeface="+mj-lt"/>
            </a:endParaRPr>
          </a:p>
          <a:p>
            <a:br>
              <a:rPr lang="en-US" dirty="0"/>
            </a:br>
            <a:endParaRPr lang="en-US" dirty="0"/>
          </a:p>
        </p:txBody>
      </p:sp>
      <p:sp>
        <p:nvSpPr>
          <p:cNvPr id="3" name="Rectangle 2"/>
          <p:cNvSpPr/>
          <p:nvPr/>
        </p:nvSpPr>
        <p:spPr>
          <a:xfrm>
            <a:off x="973394" y="1415845"/>
            <a:ext cx="4654408" cy="523220"/>
          </a:xfrm>
          <a:prstGeom prst="rect">
            <a:avLst/>
          </a:prstGeom>
        </p:spPr>
        <p:txBody>
          <a:bodyPr wrap="square">
            <a:spAutoFit/>
          </a:bodyPr>
          <a:lstStyle/>
          <a:p>
            <a:pPr marL="285750" indent="-285750">
              <a:buFont typeface="Arial" panose="020B0604020202020204" pitchFamily="34" charset="0"/>
              <a:buChar char="•"/>
            </a:pPr>
            <a:r>
              <a:rPr lang="en-US" sz="2800" b="1" dirty="0">
                <a:solidFill>
                  <a:srgbClr val="000000"/>
                </a:solidFill>
                <a:latin typeface="Calibri" panose="020F0502020204030204" pitchFamily="34" charset="0"/>
              </a:rPr>
              <a:t>Create a new Adjustment</a:t>
            </a:r>
            <a:endParaRPr lang="en-US" sz="2800" dirty="0"/>
          </a:p>
        </p:txBody>
      </p:sp>
      <p:sp>
        <p:nvSpPr>
          <p:cNvPr id="4" name="Rectangle 3"/>
          <p:cNvSpPr/>
          <p:nvPr/>
        </p:nvSpPr>
        <p:spPr>
          <a:xfrm>
            <a:off x="707924" y="2772697"/>
            <a:ext cx="4297710" cy="523220"/>
          </a:xfrm>
          <a:prstGeom prst="rect">
            <a:avLst/>
          </a:prstGeom>
        </p:spPr>
        <p:txBody>
          <a:bodyPr wrap="square">
            <a:spAutoFit/>
          </a:bodyPr>
          <a:lstStyle/>
          <a:p>
            <a:pPr marL="628650" indent="-285750" fontAlgn="base">
              <a:spcBef>
                <a:spcPts val="500"/>
              </a:spcBef>
              <a:buFont typeface="Arial" panose="020B0604020202020204" pitchFamily="34" charset="0"/>
              <a:buChar char="•"/>
            </a:pPr>
            <a:r>
              <a:rPr lang="en-US" sz="2800" b="1" dirty="0">
                <a:solidFill>
                  <a:srgbClr val="000000"/>
                </a:solidFill>
                <a:latin typeface="Calibri" panose="020F0502020204030204" pitchFamily="34" charset="0"/>
              </a:rPr>
              <a:t>Enter Adjustment info</a:t>
            </a:r>
            <a:endParaRPr lang="en-US" sz="2800" b="1" i="0" u="none" strike="noStrike" dirty="0">
              <a:solidFill>
                <a:srgbClr val="000000"/>
              </a:solidFill>
              <a:effectLst/>
              <a:latin typeface="Arial" panose="020B0604020202020204" pitchFamily="34" charset="0"/>
            </a:endParaRPr>
          </a:p>
        </p:txBody>
      </p:sp>
      <p:sp>
        <p:nvSpPr>
          <p:cNvPr id="6" name="Rectangle 5"/>
          <p:cNvSpPr/>
          <p:nvPr/>
        </p:nvSpPr>
        <p:spPr>
          <a:xfrm>
            <a:off x="639097" y="3421626"/>
            <a:ext cx="7128387" cy="2223686"/>
          </a:xfrm>
          <a:prstGeom prst="rect">
            <a:avLst/>
          </a:prstGeom>
        </p:spPr>
        <p:txBody>
          <a:bodyPr wrap="square">
            <a:spAutoFit/>
          </a:bodyPr>
          <a:lstStyle/>
          <a:p>
            <a:pPr marL="800100" fontAlgn="base">
              <a:spcBef>
                <a:spcPts val="500"/>
              </a:spcBef>
              <a:buFont typeface="Arial" panose="020B0604020202020204" pitchFamily="34" charset="0"/>
              <a:buChar char="•"/>
            </a:pPr>
            <a:r>
              <a:rPr lang="en-US" sz="2400" dirty="0">
                <a:solidFill>
                  <a:srgbClr val="000000"/>
                </a:solidFill>
                <a:latin typeface="Calibri" panose="020F0502020204030204" pitchFamily="34" charset="0"/>
              </a:rPr>
              <a:t>Amount can be positive or negative</a:t>
            </a:r>
            <a:endParaRPr lang="en-US" sz="2400" dirty="0">
              <a:solidFill>
                <a:srgbClr val="000000"/>
              </a:solidFill>
              <a:latin typeface="Arial" panose="020B0604020202020204" pitchFamily="34" charset="0"/>
            </a:endParaRPr>
          </a:p>
          <a:p>
            <a:pPr marL="800100" fontAlgn="base">
              <a:spcBef>
                <a:spcPts val="500"/>
              </a:spcBef>
              <a:buFont typeface="Arial" panose="020B0604020202020204" pitchFamily="34" charset="0"/>
              <a:buChar char="•"/>
            </a:pPr>
            <a:r>
              <a:rPr lang="en-US" sz="2400" dirty="0">
                <a:solidFill>
                  <a:srgbClr val="000000"/>
                </a:solidFill>
                <a:latin typeface="Calibri" panose="020F0502020204030204" pitchFamily="34" charset="0"/>
              </a:rPr>
              <a:t>Check Taxable box to update YTD Taxable Total</a:t>
            </a:r>
            <a:endParaRPr lang="en-US" sz="2400" dirty="0">
              <a:solidFill>
                <a:srgbClr val="000000"/>
              </a:solidFill>
              <a:latin typeface="Arial" panose="020B0604020202020204" pitchFamily="34" charset="0"/>
            </a:endParaRPr>
          </a:p>
          <a:p>
            <a:pPr marL="114300">
              <a:spcBef>
                <a:spcPts val="1000"/>
              </a:spcBef>
            </a:pPr>
            <a:br>
              <a:rPr lang="en-US" sz="2400" dirty="0">
                <a:solidFill>
                  <a:srgbClr val="000000"/>
                </a:solidFill>
                <a:latin typeface="Calibri" panose="020F0502020204030204" pitchFamily="34" charset="0"/>
              </a:rPr>
            </a:br>
            <a:endParaRPr lang="en-US" dirty="0"/>
          </a:p>
          <a:p>
            <a:br>
              <a:rPr lang="en-US" dirty="0"/>
            </a:br>
            <a:endParaRPr lang="en-US" dirty="0"/>
          </a:p>
        </p:txBody>
      </p:sp>
      <p:pic>
        <p:nvPicPr>
          <p:cNvPr id="1026" name="Picture 2" descr="https://lh6.googleusercontent.com/aFWvygkmEzg1RQmIYonmJ7AYuJ53J0-1XpEuWBVAfhZ3pAglkLdE5rpJAlmMMgZ51J8mOcuJMcf3Nob133XP8WbCSs3qG0fNF_8Bb2vLi72D8Aed25JFXFmS5JItEyl1whxzHbpmlCcs8AJUBxbqlq7NQhRs5tHQvkMInoN3xenp_DlJMiL1I9H4fwSMjFUmhXa1X1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8349" y="1488127"/>
            <a:ext cx="3876675" cy="15811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6.googleusercontent.com/ybNwuWWBvjkYlmj0Cx4X0b1y6HgGhf10sbmrFi3pdP_geClqdikVqJ7EhzXqFyfaKINdYN-HvfZpWhXKJV3HYvtoviw1YXbBbYM-wch1x7e_7HqBeh-04Pwjc25EkzciOP8-Cmx91QwvDQfyqARV8mIBRs8oLPOiphmxAhcCQWh-ZEN8fqwGimszjGH8Efu8bsi5XKK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740" y="3642881"/>
            <a:ext cx="354330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144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8284" y="154196"/>
            <a:ext cx="6715432" cy="1261884"/>
          </a:xfrm>
          <a:prstGeom prst="rect">
            <a:avLst/>
          </a:prstGeom>
        </p:spPr>
        <p:txBody>
          <a:bodyPr wrap="square">
            <a:spAutoFit/>
          </a:bodyPr>
          <a:lstStyle/>
          <a:p>
            <a:pPr algn="ctr"/>
            <a:r>
              <a:rPr lang="en-US" sz="4000" dirty="0">
                <a:solidFill>
                  <a:srgbClr val="FFFFFF"/>
                </a:solidFill>
              </a:rPr>
              <a:t>Month End Preparation</a:t>
            </a:r>
            <a:endParaRPr lang="en-US" sz="4000" dirty="0"/>
          </a:p>
          <a:p>
            <a:br>
              <a:rPr lang="en-US" dirty="0"/>
            </a:br>
            <a:endParaRPr lang="en-US" dirty="0"/>
          </a:p>
        </p:txBody>
      </p:sp>
      <p:sp>
        <p:nvSpPr>
          <p:cNvPr id="4" name="Rectangle 3"/>
          <p:cNvSpPr/>
          <p:nvPr/>
        </p:nvSpPr>
        <p:spPr>
          <a:xfrm>
            <a:off x="689677" y="905232"/>
            <a:ext cx="10812646" cy="5047536"/>
          </a:xfrm>
          <a:prstGeom prst="rect">
            <a:avLst/>
          </a:prstGeom>
        </p:spPr>
        <p:txBody>
          <a:bodyPr wrap="square">
            <a:spAutoFit/>
          </a:bodyPr>
          <a:lstStyle/>
          <a:p>
            <a:pPr marL="152400" indent="-76200"/>
            <a:r>
              <a:rPr lang="en-US" sz="3000" b="1" dirty="0">
                <a:solidFill>
                  <a:srgbClr val="000000"/>
                </a:solidFill>
                <a:latin typeface="Calibri" panose="020F0502020204030204" pitchFamily="34" charset="0"/>
              </a:rPr>
              <a:t>Proceed with balancing the month of December</a:t>
            </a:r>
            <a:endParaRPr lang="en-US" dirty="0"/>
          </a:p>
          <a:p>
            <a:pPr marL="76200" fontAlgn="base">
              <a:buFont typeface="Arial" panose="020B0604020202020204" pitchFamily="34" charset="0"/>
              <a:buChar char="•"/>
            </a:pPr>
            <a:endParaRPr lang="en-US" sz="2400" dirty="0">
              <a:solidFill>
                <a:srgbClr val="000000"/>
              </a:solidFill>
              <a:latin typeface="Calibri" panose="020F0502020204030204" pitchFamily="34" charset="0"/>
            </a:endParaRPr>
          </a:p>
          <a:p>
            <a:pPr marL="76200" fontAlgn="base">
              <a:buFont typeface="Arial" panose="020B0604020202020204" pitchFamily="34" charset="0"/>
              <a:buChar char="•"/>
            </a:pPr>
            <a:r>
              <a:rPr lang="en-US" sz="2400" dirty="0">
                <a:solidFill>
                  <a:srgbClr val="000000"/>
                </a:solidFill>
                <a:latin typeface="Calibri" panose="020F0502020204030204" pitchFamily="34" charset="0"/>
              </a:rPr>
              <a:t>Enter all transactions for the current month</a:t>
            </a:r>
          </a:p>
          <a:p>
            <a:pPr marL="76200" fontAlgn="base">
              <a:buFont typeface="Arial" panose="020B0604020202020204" pitchFamily="34" charset="0"/>
              <a:buChar char="•"/>
            </a:pPr>
            <a:endParaRPr lang="en-US" sz="2400" dirty="0">
              <a:solidFill>
                <a:srgbClr val="000000"/>
              </a:solidFill>
              <a:latin typeface="Arial" panose="020B0604020202020204" pitchFamily="34" charset="0"/>
            </a:endParaRPr>
          </a:p>
          <a:p>
            <a:pPr marL="76200" fontAlgn="base">
              <a:buFont typeface="Arial" panose="020B0604020202020204" pitchFamily="34" charset="0"/>
              <a:buChar char="•"/>
            </a:pPr>
            <a:r>
              <a:rPr lang="en-US" sz="2400" dirty="0">
                <a:solidFill>
                  <a:srgbClr val="000000"/>
                </a:solidFill>
                <a:latin typeface="Calibri" panose="020F0502020204030204" pitchFamily="34" charset="0"/>
              </a:rPr>
              <a:t>Attempt to reconcile USAS records with your bank(s)</a:t>
            </a:r>
            <a:endParaRPr lang="en-US" sz="2400" dirty="0">
              <a:solidFill>
                <a:srgbClr val="000000"/>
              </a:solidFill>
              <a:latin typeface="Arial" panose="020B0604020202020204" pitchFamily="34" charset="0"/>
            </a:endParaRPr>
          </a:p>
          <a:p>
            <a:pPr marL="742950" lvl="1" indent="-285750" fontAlgn="base">
              <a:buFont typeface="Arial" panose="020B0604020202020204" pitchFamily="34" charset="0"/>
              <a:buChar char="•"/>
            </a:pPr>
            <a:r>
              <a:rPr lang="en-US" sz="2000" dirty="0">
                <a:solidFill>
                  <a:srgbClr val="000000"/>
                </a:solidFill>
                <a:latin typeface="Calibri" panose="020F0502020204030204" pitchFamily="34" charset="0"/>
              </a:rPr>
              <a:t>Perform Bank Reconciliation Procedure (link is provided in the CYE checklist)</a:t>
            </a:r>
            <a:endParaRPr lang="en-US" sz="2400" dirty="0">
              <a:solidFill>
                <a:srgbClr val="000000"/>
              </a:solidFill>
              <a:latin typeface="Arial" panose="020B0604020202020204" pitchFamily="34" charset="0"/>
            </a:endParaRPr>
          </a:p>
          <a:p>
            <a:pPr marL="742950" lvl="1" indent="-285750" fontAlgn="base">
              <a:buFont typeface="Arial" panose="020B0604020202020204" pitchFamily="34" charset="0"/>
              <a:buChar char="•"/>
            </a:pPr>
            <a:r>
              <a:rPr lang="en-US" sz="2000" dirty="0">
                <a:solidFill>
                  <a:srgbClr val="000000"/>
                </a:solidFill>
                <a:latin typeface="Calibri" panose="020F0502020204030204" pitchFamily="34" charset="0"/>
              </a:rPr>
              <a:t>Under Periodic menu, select ‘Cash Reconciliation’ to enter your cash reconciliation information for the month</a:t>
            </a:r>
          </a:p>
          <a:p>
            <a:pPr lvl="1" fontAlgn="base"/>
            <a:endParaRPr lang="en-US" sz="2400" dirty="0">
              <a:solidFill>
                <a:srgbClr val="000000"/>
              </a:solidFill>
              <a:latin typeface="Arial" panose="020B0604020202020204" pitchFamily="34" charset="0"/>
            </a:endParaRPr>
          </a:p>
          <a:p>
            <a:pPr marL="76200" fontAlgn="base">
              <a:buFont typeface="Arial" panose="020B0604020202020204" pitchFamily="34" charset="0"/>
              <a:buChar char="•"/>
            </a:pPr>
            <a:r>
              <a:rPr lang="en-US" sz="2400" dirty="0">
                <a:solidFill>
                  <a:srgbClr val="000000"/>
                </a:solidFill>
                <a:latin typeface="Calibri" panose="020F0502020204030204" pitchFamily="34" charset="0"/>
              </a:rPr>
              <a:t>Generate the </a:t>
            </a:r>
            <a:r>
              <a:rPr lang="en-US" sz="2400" b="1" dirty="0">
                <a:solidFill>
                  <a:srgbClr val="000000"/>
                </a:solidFill>
                <a:latin typeface="Calibri" panose="020F0502020204030204" pitchFamily="34" charset="0"/>
              </a:rPr>
              <a:t>SSDT Cash Summary </a:t>
            </a:r>
            <a:r>
              <a:rPr lang="en-US" sz="2400" dirty="0">
                <a:solidFill>
                  <a:srgbClr val="000000"/>
                </a:solidFill>
                <a:latin typeface="Calibri" panose="020F0502020204030204" pitchFamily="34" charset="0"/>
              </a:rPr>
              <a:t>report and the </a:t>
            </a:r>
            <a:r>
              <a:rPr lang="en-US" sz="2400" b="1" dirty="0">
                <a:solidFill>
                  <a:srgbClr val="000000"/>
                </a:solidFill>
                <a:latin typeface="Calibri" panose="020F0502020204030204" pitchFamily="34" charset="0"/>
              </a:rPr>
              <a:t>SSDT Financial Detail </a:t>
            </a:r>
            <a:r>
              <a:rPr lang="en-US" sz="2400" dirty="0">
                <a:solidFill>
                  <a:srgbClr val="000000"/>
                </a:solidFill>
                <a:latin typeface="Calibri" panose="020F0502020204030204" pitchFamily="34" charset="0"/>
              </a:rPr>
              <a:t>report</a:t>
            </a:r>
            <a:endParaRPr lang="en-US" sz="2400" dirty="0">
              <a:solidFill>
                <a:srgbClr val="000000"/>
              </a:solidFill>
              <a:latin typeface="Arial" panose="020B0604020202020204" pitchFamily="34" charset="0"/>
            </a:endParaRPr>
          </a:p>
          <a:p>
            <a:pPr marL="742950" lvl="1" indent="-285750" fontAlgn="base">
              <a:buFont typeface="Arial" panose="020B0604020202020204" pitchFamily="34" charset="0"/>
              <a:buChar char="•"/>
            </a:pPr>
            <a:r>
              <a:rPr lang="en-US" sz="2000" dirty="0">
                <a:solidFill>
                  <a:srgbClr val="000000"/>
                </a:solidFill>
                <a:latin typeface="Calibri" panose="020F0502020204030204" pitchFamily="34" charset="0"/>
              </a:rPr>
              <a:t>The detail report may be run for the month in order to compare MTD totals to the Cash Summary report for December.  Totals should match.</a:t>
            </a:r>
          </a:p>
          <a:p>
            <a:pPr lvl="1" fontAlgn="base"/>
            <a:endParaRPr lang="en-US" sz="2400" dirty="0">
              <a:solidFill>
                <a:srgbClr val="000000"/>
              </a:solidFill>
              <a:latin typeface="Arial" panose="020B0604020202020204" pitchFamily="34" charset="0"/>
            </a:endParaRPr>
          </a:p>
          <a:p>
            <a:pPr marL="76200" fontAlgn="base">
              <a:buFont typeface="Arial" panose="020B0604020202020204" pitchFamily="34" charset="0"/>
              <a:buChar char="•"/>
            </a:pPr>
            <a:r>
              <a:rPr lang="en-US" sz="2400" dirty="0">
                <a:solidFill>
                  <a:srgbClr val="000000"/>
                </a:solidFill>
                <a:latin typeface="Calibri" panose="020F0502020204030204" pitchFamily="34" charset="0"/>
              </a:rPr>
              <a:t>If totals agree . . . You are balanced </a:t>
            </a:r>
            <a:r>
              <a:rPr lang="en-US" sz="2000" dirty="0">
                <a:solidFill>
                  <a:srgbClr val="000000"/>
                </a:solidFill>
                <a:latin typeface="Calibri" panose="020F0502020204030204" pitchFamily="34" charset="0"/>
              </a:rPr>
              <a:t>&amp;</a:t>
            </a:r>
            <a:r>
              <a:rPr lang="en-US" sz="2400" dirty="0">
                <a:solidFill>
                  <a:srgbClr val="000000"/>
                </a:solidFill>
                <a:latin typeface="Calibri" panose="020F0502020204030204" pitchFamily="34" charset="0"/>
              </a:rPr>
              <a:t> may proceed, but do not yet close </a:t>
            </a:r>
            <a:endParaRPr lang="en-US" sz="24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021327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6730" y="313170"/>
            <a:ext cx="6118540" cy="707886"/>
          </a:xfrm>
          <a:prstGeom prst="rect">
            <a:avLst/>
          </a:prstGeom>
        </p:spPr>
        <p:txBody>
          <a:bodyPr wrap="square">
            <a:spAutoFit/>
          </a:bodyPr>
          <a:lstStyle/>
          <a:p>
            <a:r>
              <a:rPr lang="en-US" sz="4000" dirty="0">
                <a:latin typeface="+mj-lt"/>
              </a:rPr>
              <a:t>Month End Preparation</a:t>
            </a:r>
          </a:p>
        </p:txBody>
      </p:sp>
      <p:sp>
        <p:nvSpPr>
          <p:cNvPr id="3" name="Rectangle 2"/>
          <p:cNvSpPr/>
          <p:nvPr/>
        </p:nvSpPr>
        <p:spPr>
          <a:xfrm>
            <a:off x="591985" y="1289594"/>
            <a:ext cx="8578392" cy="2585323"/>
          </a:xfrm>
          <a:prstGeom prst="rect">
            <a:avLst/>
          </a:prstGeom>
        </p:spPr>
        <p:txBody>
          <a:bodyPr wrap="square">
            <a:spAutoFit/>
          </a:bodyPr>
          <a:lstStyle/>
          <a:p>
            <a:pPr marL="285750" indent="-285750">
              <a:buFont typeface="Arial" panose="020B0604020202020204" pitchFamily="34" charset="0"/>
              <a:buChar char="•"/>
            </a:pPr>
            <a:r>
              <a:rPr lang="en-US" dirty="0">
                <a:solidFill>
                  <a:schemeClr val="bg1"/>
                </a:solidFill>
              </a:rPr>
              <a:t>Optional - Run a </a:t>
            </a:r>
            <a:r>
              <a:rPr lang="en-US" b="1" dirty="0">
                <a:solidFill>
                  <a:schemeClr val="bg1"/>
                </a:solidFill>
              </a:rPr>
              <a:t>Spending Plan Summary </a:t>
            </a:r>
            <a:r>
              <a:rPr lang="en-US" dirty="0">
                <a:solidFill>
                  <a:schemeClr val="bg1"/>
                </a:solidFill>
              </a:rPr>
              <a:t>report</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solidFill>
                  <a:schemeClr val="bg1"/>
                </a:solidFill>
              </a:rPr>
              <a:t>The Spending Plan Summary will generate a report in the same line number format as the Five-Year Forecast.  It will list the current periods actual amount for each line number and will include a FYTD total</a:t>
            </a:r>
          </a:p>
          <a:p>
            <a:pPr marL="742950" lvl="1" indent="-285750">
              <a:buFont typeface="Arial" panose="020B0604020202020204" pitchFamily="34" charset="0"/>
              <a:buChar char="•"/>
            </a:pPr>
            <a:r>
              <a:rPr lang="en-US" dirty="0">
                <a:solidFill>
                  <a:schemeClr val="bg1"/>
                </a:solidFill>
              </a:rPr>
              <a:t>Under Query Options enter Fiscal Year and beginning and ending month numerically</a:t>
            </a:r>
          </a:p>
          <a:p>
            <a:endParaRPr lang="en-US" dirty="0">
              <a:solidFill>
                <a:schemeClr val="bg1"/>
              </a:solidFill>
            </a:endParaRPr>
          </a:p>
        </p:txBody>
      </p:sp>
      <p:pic>
        <p:nvPicPr>
          <p:cNvPr id="6" name="Picture 5">
            <a:extLst>
              <a:ext uri="{FF2B5EF4-FFF2-40B4-BE49-F238E27FC236}">
                <a16:creationId xmlns:a16="http://schemas.microsoft.com/office/drawing/2014/main" id="{52550433-2E9C-4DB2-949E-CA58F4100C72}"/>
              </a:ext>
            </a:extLst>
          </p:cNvPr>
          <p:cNvPicPr>
            <a:picLocks noChangeAspect="1"/>
          </p:cNvPicPr>
          <p:nvPr/>
        </p:nvPicPr>
        <p:blipFill>
          <a:blip r:embed="rId3"/>
          <a:stretch>
            <a:fillRect/>
          </a:stretch>
        </p:blipFill>
        <p:spPr>
          <a:xfrm>
            <a:off x="2939953" y="3813371"/>
            <a:ext cx="4465707" cy="2621507"/>
          </a:xfrm>
          <a:prstGeom prst="rect">
            <a:avLst/>
          </a:prstGeom>
        </p:spPr>
      </p:pic>
    </p:spTree>
    <p:extLst>
      <p:ext uri="{BB962C8B-B14F-4D97-AF65-F5344CB8AC3E}">
        <p14:creationId xmlns:p14="http://schemas.microsoft.com/office/powerpoint/2010/main" val="3795514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3829" y="306785"/>
            <a:ext cx="8064342" cy="707886"/>
          </a:xfrm>
          <a:prstGeom prst="rect">
            <a:avLst/>
          </a:prstGeom>
        </p:spPr>
        <p:txBody>
          <a:bodyPr wrap="square">
            <a:spAutoFit/>
          </a:bodyPr>
          <a:lstStyle/>
          <a:p>
            <a:r>
              <a:rPr lang="en-US" sz="4000" dirty="0">
                <a:solidFill>
                  <a:srgbClr val="FFFFFF"/>
                </a:solidFill>
                <a:latin typeface="+mj-lt"/>
              </a:rPr>
              <a:t>Calendar Year End Preparation</a:t>
            </a:r>
            <a:endParaRPr lang="en-US" sz="4000" dirty="0">
              <a:latin typeface="+mj-lt"/>
            </a:endParaRPr>
          </a:p>
        </p:txBody>
      </p:sp>
      <p:sp>
        <p:nvSpPr>
          <p:cNvPr id="3" name="Rectangle 2"/>
          <p:cNvSpPr/>
          <p:nvPr/>
        </p:nvSpPr>
        <p:spPr>
          <a:xfrm>
            <a:off x="383458" y="1248697"/>
            <a:ext cx="11257936" cy="5078313"/>
          </a:xfrm>
          <a:prstGeom prst="rect">
            <a:avLst/>
          </a:prstGeom>
        </p:spPr>
        <p:txBody>
          <a:bodyPr wrap="square">
            <a:spAutoFit/>
          </a:bodyPr>
          <a:lstStyle/>
          <a:p>
            <a:pPr marL="114300">
              <a:spcBef>
                <a:spcPts val="580"/>
              </a:spcBef>
            </a:pPr>
            <a:r>
              <a:rPr lang="en-US" sz="3000" b="1" dirty="0">
                <a:solidFill>
                  <a:srgbClr val="000000"/>
                </a:solidFill>
                <a:latin typeface="Calibri" panose="020F0502020204030204" pitchFamily="34" charset="0"/>
              </a:rPr>
              <a:t>Generate any desired Calendar Year End Reports   </a:t>
            </a:r>
            <a:r>
              <a:rPr lang="en-US" sz="2200" dirty="0">
                <a:solidFill>
                  <a:srgbClr val="000000"/>
                </a:solidFill>
                <a:latin typeface="Calibri" panose="020F0502020204030204" pitchFamily="34" charset="0"/>
              </a:rPr>
              <a:t>(i.e. Workers Comp)</a:t>
            </a:r>
            <a:endParaRPr lang="en-US" dirty="0"/>
          </a:p>
          <a:p>
            <a:pPr marL="342900" fontAlgn="base">
              <a:spcBef>
                <a:spcPts val="580"/>
              </a:spcBef>
            </a:pPr>
            <a:br>
              <a:rPr lang="en-US" dirty="0"/>
            </a:br>
            <a:r>
              <a:rPr lang="en-US" sz="2400" b="1" dirty="0">
                <a:solidFill>
                  <a:srgbClr val="000000"/>
                </a:solidFill>
                <a:latin typeface="Calibri" panose="020F0502020204030204" pitchFamily="34" charset="0"/>
              </a:rPr>
              <a:t>The Proration Utility program </a:t>
            </a:r>
            <a:r>
              <a:rPr lang="en-US" sz="2400" dirty="0">
                <a:solidFill>
                  <a:srgbClr val="000000"/>
                </a:solidFill>
                <a:latin typeface="Calibri" panose="020F0502020204030204" pitchFamily="34" charset="0"/>
              </a:rPr>
              <a:t>generates a spreadsheet which may be used to assist in calculating premium amounts for Worker's Compensation payments.</a:t>
            </a:r>
            <a:endParaRPr lang="en-US" b="1" dirty="0">
              <a:solidFill>
                <a:srgbClr val="000000"/>
              </a:solidFill>
              <a:latin typeface="Arial" panose="020B0604020202020204" pitchFamily="34" charset="0"/>
            </a:endParaRPr>
          </a:p>
          <a:p>
            <a:pPr marL="742950" lvl="1" indent="-285750" fontAlgn="base">
              <a:spcBef>
                <a:spcPts val="580"/>
              </a:spcBef>
              <a:buFont typeface="Arial" panose="020B0604020202020204" pitchFamily="34" charset="0"/>
              <a:buChar char="•"/>
            </a:pPr>
            <a:r>
              <a:rPr lang="en-US" sz="2000" dirty="0">
                <a:solidFill>
                  <a:srgbClr val="000000"/>
                </a:solidFill>
                <a:latin typeface="Calibri" panose="020F0502020204030204" pitchFamily="34" charset="0"/>
              </a:rPr>
              <a:t>Utilities &gt; Proration Utility</a:t>
            </a:r>
            <a:endParaRPr lang="en-US" dirty="0">
              <a:solidFill>
                <a:srgbClr val="000000"/>
              </a:solidFill>
              <a:latin typeface="Arial" panose="020B0604020202020204" pitchFamily="34" charset="0"/>
            </a:endParaRPr>
          </a:p>
          <a:p>
            <a:pPr marL="742950" lvl="1" indent="-285750" fontAlgn="base">
              <a:spcBef>
                <a:spcPts val="580"/>
              </a:spcBef>
              <a:buFont typeface="Arial" panose="020B0604020202020204" pitchFamily="34" charset="0"/>
              <a:buChar char="•"/>
            </a:pPr>
            <a:r>
              <a:rPr lang="en-US" sz="2000" dirty="0">
                <a:solidFill>
                  <a:srgbClr val="000000"/>
                </a:solidFill>
                <a:latin typeface="Calibri" panose="020F0502020204030204" pitchFamily="34" charset="0"/>
              </a:rPr>
              <a:t>Choose Time Period – i.e. Calendar Year To Date</a:t>
            </a:r>
            <a:endParaRPr lang="en-US" dirty="0">
              <a:solidFill>
                <a:srgbClr val="000000"/>
              </a:solidFill>
              <a:latin typeface="Arial" panose="020B0604020202020204" pitchFamily="34" charset="0"/>
            </a:endParaRPr>
          </a:p>
          <a:p>
            <a:pPr marL="742950" lvl="1" indent="-285750" fontAlgn="base">
              <a:spcBef>
                <a:spcPts val="580"/>
              </a:spcBef>
              <a:buFont typeface="Arial" panose="020B0604020202020204" pitchFamily="34" charset="0"/>
              <a:buChar char="•"/>
            </a:pPr>
            <a:r>
              <a:rPr lang="en-US" sz="2000" dirty="0">
                <a:solidFill>
                  <a:srgbClr val="000000"/>
                </a:solidFill>
                <a:latin typeface="Calibri" panose="020F0502020204030204" pitchFamily="34" charset="0"/>
              </a:rPr>
              <a:t>Choose Filter – i.e.  Workers Comp    ** </a:t>
            </a:r>
            <a:r>
              <a:rPr lang="en-US" sz="2000" i="1" dirty="0">
                <a:solidFill>
                  <a:srgbClr val="000000"/>
                </a:solidFill>
                <a:latin typeface="Calibri" panose="020F0502020204030204" pitchFamily="34" charset="0"/>
              </a:rPr>
              <a:t>Must be set up prior to running proration utility</a:t>
            </a:r>
            <a:endParaRPr lang="en-US" dirty="0">
              <a:solidFill>
                <a:srgbClr val="000000"/>
              </a:solidFill>
              <a:latin typeface="Arial" panose="020B0604020202020204" pitchFamily="34" charset="0"/>
            </a:endParaRPr>
          </a:p>
          <a:p>
            <a:pPr marL="1143000" lvl="2" indent="-228600" fontAlgn="base">
              <a:spcBef>
                <a:spcPts val="580"/>
              </a:spcBef>
              <a:buFont typeface="Arial" panose="020B0604020202020204" pitchFamily="34" charset="0"/>
              <a:buChar char="•"/>
            </a:pPr>
            <a:r>
              <a:rPr lang="en-US" dirty="0">
                <a:solidFill>
                  <a:srgbClr val="000000"/>
                </a:solidFill>
                <a:latin typeface="Calibri" panose="020F0502020204030204" pitchFamily="34" charset="0"/>
              </a:rPr>
              <a:t>(ex.  Expenditure object 1%% in filter)</a:t>
            </a:r>
            <a:endParaRPr lang="en-US" dirty="0">
              <a:solidFill>
                <a:srgbClr val="000000"/>
              </a:solidFill>
              <a:latin typeface="Arial" panose="020B0604020202020204" pitchFamily="34" charset="0"/>
            </a:endParaRPr>
          </a:p>
          <a:p>
            <a:pPr marL="742950" lvl="1" indent="-285750" fontAlgn="base">
              <a:spcBef>
                <a:spcPts val="580"/>
              </a:spcBef>
              <a:buFont typeface="Arial" panose="020B0604020202020204" pitchFamily="34" charset="0"/>
              <a:buChar char="•"/>
            </a:pPr>
            <a:r>
              <a:rPr lang="en-US" sz="2000" dirty="0">
                <a:solidFill>
                  <a:srgbClr val="000000"/>
                </a:solidFill>
                <a:latin typeface="Calibri" panose="020F0502020204030204" pitchFamily="34" charset="0"/>
              </a:rPr>
              <a:t>Enter File Name of your spreadsheet – i.e. Workers Comp 2021</a:t>
            </a:r>
            <a:endParaRPr lang="en-US" dirty="0">
              <a:solidFill>
                <a:srgbClr val="000000"/>
              </a:solidFill>
              <a:latin typeface="Arial" panose="020B0604020202020204" pitchFamily="34" charset="0"/>
            </a:endParaRPr>
          </a:p>
          <a:p>
            <a:pPr marL="742950" lvl="1" indent="-285750" fontAlgn="base">
              <a:spcBef>
                <a:spcPts val="580"/>
              </a:spcBef>
              <a:buFont typeface="Arial" panose="020B0604020202020204" pitchFamily="34" charset="0"/>
              <a:buChar char="•"/>
            </a:pPr>
            <a:r>
              <a:rPr lang="en-US" sz="2000" dirty="0">
                <a:solidFill>
                  <a:srgbClr val="000000"/>
                </a:solidFill>
                <a:latin typeface="Calibri" panose="020F0502020204030204" pitchFamily="34" charset="0"/>
              </a:rPr>
              <a:t>Can run by Appropriation </a:t>
            </a:r>
            <a:endParaRPr lang="en-US" dirty="0">
              <a:solidFill>
                <a:srgbClr val="000000"/>
              </a:solidFill>
              <a:latin typeface="Arial" panose="020B0604020202020204" pitchFamily="34" charset="0"/>
            </a:endParaRPr>
          </a:p>
          <a:p>
            <a:pPr marL="742950" lvl="1" indent="-285750" fontAlgn="base">
              <a:spcBef>
                <a:spcPts val="580"/>
              </a:spcBef>
              <a:buFont typeface="Arial" panose="020B0604020202020204" pitchFamily="34" charset="0"/>
              <a:buChar char="•"/>
            </a:pPr>
            <a:r>
              <a:rPr lang="en-US" sz="2000" dirty="0">
                <a:solidFill>
                  <a:srgbClr val="000000"/>
                </a:solidFill>
                <a:latin typeface="Calibri" panose="020F0502020204030204" pitchFamily="34" charset="0"/>
              </a:rPr>
              <a:t>Click Create to create spreadsheet</a:t>
            </a:r>
            <a:endParaRPr lang="en-US" dirty="0">
              <a:solidFill>
                <a:srgbClr val="000000"/>
              </a:solidFill>
              <a:latin typeface="Arial" panose="020B0604020202020204" pitchFamily="34" charset="0"/>
            </a:endParaRPr>
          </a:p>
          <a:p>
            <a:pPr marL="742950" lvl="1" indent="-285750" fontAlgn="base">
              <a:spcBef>
                <a:spcPts val="580"/>
              </a:spcBef>
              <a:buFont typeface="Arial" panose="020B0604020202020204" pitchFamily="34" charset="0"/>
              <a:buChar char="•"/>
            </a:pPr>
            <a:r>
              <a:rPr lang="en-US" sz="2000" dirty="0">
                <a:solidFill>
                  <a:srgbClr val="000000"/>
                </a:solidFill>
                <a:latin typeface="Calibri" panose="020F0502020204030204" pitchFamily="34" charset="0"/>
              </a:rPr>
              <a:t>Enter amount to prorate in column B1 </a:t>
            </a:r>
            <a:endParaRPr lang="en-US" dirty="0">
              <a:solidFill>
                <a:srgbClr val="000000"/>
              </a:solidFill>
              <a:latin typeface="Arial" panose="020B0604020202020204" pitchFamily="34" charset="0"/>
            </a:endParaRPr>
          </a:p>
          <a:p>
            <a:pPr marL="742950" lvl="1" indent="-285750" fontAlgn="base">
              <a:spcBef>
                <a:spcPts val="580"/>
              </a:spcBef>
              <a:buFont typeface="Arial" panose="020B0604020202020204" pitchFamily="34" charset="0"/>
              <a:buChar char="•"/>
            </a:pPr>
            <a:r>
              <a:rPr lang="en-US" sz="2000" dirty="0">
                <a:solidFill>
                  <a:srgbClr val="000000"/>
                </a:solidFill>
                <a:latin typeface="Calibri" panose="020F0502020204030204" pitchFamily="34" charset="0"/>
              </a:rPr>
              <a:t>Download file to save in excel</a:t>
            </a:r>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1961815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8734" y="108155"/>
            <a:ext cx="6951407" cy="707886"/>
          </a:xfrm>
          <a:prstGeom prst="rect">
            <a:avLst/>
          </a:prstGeom>
        </p:spPr>
        <p:txBody>
          <a:bodyPr wrap="square">
            <a:spAutoFit/>
          </a:bodyPr>
          <a:lstStyle/>
          <a:p>
            <a:r>
              <a:rPr lang="en-US" sz="4000" dirty="0">
                <a:solidFill>
                  <a:srgbClr val="FFFFFF"/>
                </a:solidFill>
                <a:latin typeface="+mj-lt"/>
              </a:rPr>
              <a:t>Example of Proration Utility</a:t>
            </a:r>
            <a:endParaRPr lang="en-US" sz="4000" dirty="0">
              <a:latin typeface="+mj-lt"/>
            </a:endParaRPr>
          </a:p>
        </p:txBody>
      </p:sp>
      <p:pic>
        <p:nvPicPr>
          <p:cNvPr id="3074" name="Picture 2" descr="https://lh6.googleusercontent.com/Jmb6HoPVv37oo_UyrorUQPiQGh48wlhOpF8dd4zJ8mnaXdgA-83CTihRCdihFySew_5sMT5O9yDhlNgsyiZBg6N-plK2CzDSnKg1t126sXMFnf_oyrf2zbDxiydRqwPYTYtIrSm7ijq53lM8zPUl0qd-BE0hVbAssICaWeDp-me3kPXG6kxUl8fnDAOMMegtw1vDXu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377" y="1055069"/>
            <a:ext cx="10408120" cy="5208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181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2310" y="329938"/>
            <a:ext cx="6730737" cy="707886"/>
          </a:xfrm>
          <a:prstGeom prst="rect">
            <a:avLst/>
          </a:prstGeom>
        </p:spPr>
        <p:txBody>
          <a:bodyPr wrap="square">
            <a:spAutoFit/>
          </a:bodyPr>
          <a:lstStyle/>
          <a:p>
            <a:r>
              <a:rPr lang="en-US" sz="4000" dirty="0">
                <a:solidFill>
                  <a:srgbClr val="FFFFFF"/>
                </a:solidFill>
                <a:latin typeface="+mj-lt"/>
              </a:rPr>
              <a:t>Example of Proration Utility</a:t>
            </a:r>
            <a:endParaRPr lang="en-US" sz="4000" dirty="0">
              <a:latin typeface="+mj-lt"/>
            </a:endParaRPr>
          </a:p>
        </p:txBody>
      </p:sp>
      <p:pic>
        <p:nvPicPr>
          <p:cNvPr id="3" name="Picture 2"/>
          <p:cNvPicPr>
            <a:picLocks noChangeAspect="1"/>
          </p:cNvPicPr>
          <p:nvPr/>
        </p:nvPicPr>
        <p:blipFill>
          <a:blip r:embed="rId2"/>
          <a:stretch>
            <a:fillRect/>
          </a:stretch>
        </p:blipFill>
        <p:spPr>
          <a:xfrm>
            <a:off x="8475114" y="1645189"/>
            <a:ext cx="1727104" cy="2367930"/>
          </a:xfrm>
          <a:prstGeom prst="rect">
            <a:avLst/>
          </a:prstGeom>
        </p:spPr>
      </p:pic>
      <p:sp>
        <p:nvSpPr>
          <p:cNvPr id="4" name="Rectangle 3"/>
          <p:cNvSpPr/>
          <p:nvPr/>
        </p:nvSpPr>
        <p:spPr>
          <a:xfrm>
            <a:off x="301659" y="1037824"/>
            <a:ext cx="10152667" cy="5386090"/>
          </a:xfrm>
          <a:prstGeom prst="rect">
            <a:avLst/>
          </a:prstGeom>
        </p:spPr>
        <p:txBody>
          <a:bodyPr wrap="square">
            <a:spAutoFit/>
          </a:bodyPr>
          <a:lstStyle/>
          <a:p>
            <a:r>
              <a:rPr lang="en-US" sz="1600" dirty="0">
                <a:solidFill>
                  <a:srgbClr val="1A1A1A"/>
                </a:solidFill>
                <a:latin typeface="-apple-system"/>
              </a:rPr>
              <a:t>The </a:t>
            </a:r>
            <a:r>
              <a:rPr lang="en-US" sz="1600" b="1" dirty="0">
                <a:solidFill>
                  <a:srgbClr val="1A1A1A"/>
                </a:solidFill>
                <a:latin typeface="-apple-system"/>
              </a:rPr>
              <a:t>Create PO CSV</a:t>
            </a:r>
            <a:r>
              <a:rPr lang="en-US" sz="1600" dirty="0">
                <a:solidFill>
                  <a:srgbClr val="1A1A1A"/>
                </a:solidFill>
                <a:latin typeface="-apple-system"/>
              </a:rPr>
              <a:t> option can be used to download the information to a spreadsheet formatted with columns that can be use with the </a:t>
            </a:r>
            <a:r>
              <a:rPr lang="en-US" sz="1600" dirty="0">
                <a:solidFill>
                  <a:srgbClr val="0033FF"/>
                </a:solidFill>
                <a:latin typeface="-apple-system"/>
                <a:hlinkClick r:id="rId3"/>
              </a:rPr>
              <a:t>Purchase Order Import option</a:t>
            </a:r>
            <a:r>
              <a:rPr lang="en-US" sz="1600" dirty="0">
                <a:solidFill>
                  <a:srgbClr val="1A1A1A"/>
                </a:solidFill>
                <a:latin typeface="-apple-system"/>
              </a:rPr>
              <a:t>. When generating the PO CSV, a window will pop up with the following options:</a:t>
            </a:r>
          </a:p>
          <a:p>
            <a:endParaRPr lang="en-US" sz="1600" dirty="0">
              <a:solidFill>
                <a:srgbClr val="172B4D"/>
              </a:solidFill>
              <a:latin typeface="-apple-system"/>
            </a:endParaRPr>
          </a:p>
          <a:p>
            <a:pPr lvl="1"/>
            <a:endParaRPr lang="en-US" sz="1600" b="1" dirty="0">
              <a:solidFill>
                <a:srgbClr val="1A1A1A"/>
              </a:solidFill>
              <a:latin typeface="-apple-system"/>
            </a:endParaRPr>
          </a:p>
          <a:p>
            <a:pPr lvl="1"/>
            <a:endParaRPr lang="en-US" sz="1600" b="1" dirty="0">
              <a:solidFill>
                <a:srgbClr val="1A1A1A"/>
              </a:solidFill>
              <a:latin typeface="-apple-system"/>
            </a:endParaRPr>
          </a:p>
          <a:p>
            <a:pPr lvl="1">
              <a:buFont typeface="Arial" panose="020B0604020202020204" pitchFamily="34" charset="0"/>
              <a:buChar char="•"/>
            </a:pPr>
            <a:endParaRPr lang="en-US" sz="1600" b="1" dirty="0">
              <a:solidFill>
                <a:srgbClr val="1A1A1A"/>
              </a:solidFill>
              <a:latin typeface="-apple-system"/>
            </a:endParaRPr>
          </a:p>
          <a:p>
            <a:pPr lvl="1">
              <a:buFont typeface="Arial" panose="020B0604020202020204" pitchFamily="34" charset="0"/>
              <a:buChar char="•"/>
            </a:pPr>
            <a:endParaRPr lang="en-US" sz="1600" b="1" dirty="0">
              <a:solidFill>
                <a:srgbClr val="1A1A1A"/>
              </a:solidFill>
              <a:latin typeface="-apple-system"/>
            </a:endParaRPr>
          </a:p>
          <a:p>
            <a:pPr lvl="1">
              <a:buFont typeface="Arial" panose="020B0604020202020204" pitchFamily="34" charset="0"/>
              <a:buChar char="•"/>
            </a:pPr>
            <a:endParaRPr lang="en-US" sz="1400" b="1" dirty="0">
              <a:solidFill>
                <a:srgbClr val="1A1A1A"/>
              </a:solidFill>
              <a:latin typeface="-apple-system"/>
            </a:endParaRPr>
          </a:p>
          <a:p>
            <a:pPr lvl="1">
              <a:buFont typeface="Arial" panose="020B0604020202020204" pitchFamily="34" charset="0"/>
              <a:buChar char="•"/>
            </a:pPr>
            <a:endParaRPr lang="en-US" sz="1400" b="1" dirty="0">
              <a:solidFill>
                <a:srgbClr val="1A1A1A"/>
              </a:solidFill>
              <a:latin typeface="-apple-system"/>
            </a:endParaRPr>
          </a:p>
          <a:p>
            <a:pPr lvl="1">
              <a:buFont typeface="Arial" panose="020B0604020202020204" pitchFamily="34" charset="0"/>
              <a:buChar char="•"/>
            </a:pPr>
            <a:endParaRPr lang="en-US" sz="1400" b="1" dirty="0">
              <a:solidFill>
                <a:srgbClr val="1A1A1A"/>
              </a:solidFill>
              <a:latin typeface="-apple-system"/>
            </a:endParaRPr>
          </a:p>
          <a:p>
            <a:pPr lvl="1">
              <a:buFont typeface="Arial" panose="020B0604020202020204" pitchFamily="34" charset="0"/>
              <a:buChar char="•"/>
            </a:pPr>
            <a:r>
              <a:rPr lang="en-US" sz="1400" b="1" dirty="0">
                <a:solidFill>
                  <a:srgbClr val="1A1A1A"/>
                </a:solidFill>
                <a:latin typeface="-apple-system"/>
              </a:rPr>
              <a:t>File Name: </a:t>
            </a:r>
            <a:r>
              <a:rPr lang="en-US" sz="1400" dirty="0">
                <a:solidFill>
                  <a:srgbClr val="1A1A1A"/>
                </a:solidFill>
                <a:latin typeface="-apple-system"/>
              </a:rPr>
              <a:t>Name used for the CSV file that will be created.</a:t>
            </a:r>
            <a:endParaRPr lang="en-US" sz="1400" dirty="0">
              <a:solidFill>
                <a:srgbClr val="172B4D"/>
              </a:solidFill>
              <a:latin typeface="-apple-system"/>
            </a:endParaRPr>
          </a:p>
          <a:p>
            <a:pPr lvl="1">
              <a:buFont typeface="Arial" panose="020B0604020202020204" pitchFamily="34" charset="0"/>
              <a:buChar char="•"/>
            </a:pPr>
            <a:r>
              <a:rPr lang="en-US" sz="1400" b="1" dirty="0">
                <a:solidFill>
                  <a:srgbClr val="1A1A1A"/>
                </a:solidFill>
                <a:latin typeface="-apple-system"/>
              </a:rPr>
              <a:t>Account Mapping:</a:t>
            </a:r>
            <a:r>
              <a:rPr lang="en-US" sz="1400" dirty="0">
                <a:solidFill>
                  <a:srgbClr val="1A1A1A"/>
                </a:solidFill>
                <a:latin typeface="-apple-system"/>
              </a:rPr>
              <a:t> Used to map accounts in Proration Utility grid to different account codes if desired. </a:t>
            </a:r>
          </a:p>
          <a:p>
            <a:pPr lvl="1"/>
            <a:r>
              <a:rPr lang="en-US" sz="1400" dirty="0">
                <a:solidFill>
                  <a:srgbClr val="1A1A1A"/>
                </a:solidFill>
                <a:latin typeface="-apple-system"/>
              </a:rPr>
              <a:t>The Account Code Mappings should be pre-configured on the </a:t>
            </a:r>
            <a:r>
              <a:rPr lang="en-US" sz="1400" dirty="0">
                <a:solidFill>
                  <a:srgbClr val="0033FF"/>
                </a:solidFill>
                <a:latin typeface="-apple-system"/>
                <a:hlinkClick r:id="rId4"/>
              </a:rPr>
              <a:t>Account Code Mapping grid</a:t>
            </a:r>
            <a:r>
              <a:rPr lang="en-US" sz="1400" dirty="0">
                <a:solidFill>
                  <a:srgbClr val="1A1A1A"/>
                </a:solidFill>
                <a:latin typeface="-apple-system"/>
              </a:rPr>
              <a:t> to appear in the drop down. (ex. Can be used to map salary account codes to benefit account codes)</a:t>
            </a:r>
            <a:endParaRPr lang="en-US" sz="1400" dirty="0">
              <a:solidFill>
                <a:srgbClr val="172B4D"/>
              </a:solidFill>
              <a:latin typeface="-apple-system"/>
            </a:endParaRPr>
          </a:p>
          <a:p>
            <a:pPr lvl="1">
              <a:buFont typeface="Arial" panose="020B0604020202020204" pitchFamily="34" charset="0"/>
              <a:buChar char="•"/>
            </a:pPr>
            <a:r>
              <a:rPr lang="en-US" sz="1400" b="1" dirty="0">
                <a:solidFill>
                  <a:srgbClr val="1A1A1A"/>
                </a:solidFill>
                <a:latin typeface="-apple-system"/>
              </a:rPr>
              <a:t>Purchase Order #:</a:t>
            </a:r>
            <a:r>
              <a:rPr lang="en-US" sz="1400" dirty="0">
                <a:solidFill>
                  <a:srgbClr val="1A1A1A"/>
                </a:solidFill>
                <a:latin typeface="-apple-system"/>
              </a:rPr>
              <a:t> A purchase order number can be assigned. If this field is left blank, a purchase order will be automatically assigned when the file is imported.</a:t>
            </a:r>
            <a:endParaRPr lang="en-US" sz="1400" dirty="0">
              <a:solidFill>
                <a:srgbClr val="172B4D"/>
              </a:solidFill>
              <a:latin typeface="-apple-system"/>
            </a:endParaRPr>
          </a:p>
          <a:p>
            <a:pPr lvl="1">
              <a:buFont typeface="Arial" panose="020B0604020202020204" pitchFamily="34" charset="0"/>
              <a:buChar char="•"/>
            </a:pPr>
            <a:r>
              <a:rPr lang="en-US" sz="1400" b="1" dirty="0">
                <a:solidFill>
                  <a:srgbClr val="1A1A1A"/>
                </a:solidFill>
                <a:latin typeface="-apple-system"/>
              </a:rPr>
              <a:t>Vendor:</a:t>
            </a:r>
            <a:r>
              <a:rPr lang="en-US" sz="1400" dirty="0">
                <a:solidFill>
                  <a:srgbClr val="1A1A1A"/>
                </a:solidFill>
                <a:latin typeface="-apple-system"/>
              </a:rPr>
              <a:t> Select a vendor to be used on the PO. If a vendor is not assigned to the imported record, the Purchase Order will be marked as a Multi-vendor PO.</a:t>
            </a:r>
            <a:endParaRPr lang="en-US" sz="1400" dirty="0">
              <a:solidFill>
                <a:srgbClr val="172B4D"/>
              </a:solidFill>
              <a:latin typeface="-apple-system"/>
            </a:endParaRPr>
          </a:p>
          <a:p>
            <a:pPr lvl="1">
              <a:buFont typeface="Arial" panose="020B0604020202020204" pitchFamily="34" charset="0"/>
              <a:buChar char="•"/>
            </a:pPr>
            <a:r>
              <a:rPr lang="en-US" sz="1400" b="1" dirty="0">
                <a:solidFill>
                  <a:srgbClr val="1A1A1A"/>
                </a:solidFill>
                <a:latin typeface="-apple-system"/>
              </a:rPr>
              <a:t>Purchase Order Date:</a:t>
            </a:r>
            <a:r>
              <a:rPr lang="en-US" sz="1400" dirty="0">
                <a:solidFill>
                  <a:srgbClr val="1A1A1A"/>
                </a:solidFill>
                <a:latin typeface="-apple-system"/>
              </a:rPr>
              <a:t> Used to assign the date used on the Purchase Order</a:t>
            </a:r>
          </a:p>
          <a:p>
            <a:pPr lvl="1">
              <a:buFont typeface="Arial" panose="020B0604020202020204" pitchFamily="34" charset="0"/>
              <a:buChar char="•"/>
            </a:pPr>
            <a:endParaRPr lang="en-US" sz="1600" dirty="0">
              <a:solidFill>
                <a:srgbClr val="1A1A1A"/>
              </a:solidFill>
              <a:latin typeface="-apple-system"/>
            </a:endParaRPr>
          </a:p>
          <a:p>
            <a:r>
              <a:rPr lang="en-US" sz="1600" dirty="0">
                <a:latin typeface="-apple-system"/>
              </a:rPr>
              <a:t>This information is used to generate the PO CSV. However, any information can be manually edited on the spreadsheet prior to importing if needed.</a:t>
            </a:r>
            <a:endParaRPr lang="en-US" sz="1600" b="0" i="0" dirty="0">
              <a:effectLst/>
              <a:latin typeface="-apple-system"/>
            </a:endParaRPr>
          </a:p>
        </p:txBody>
      </p:sp>
    </p:spTree>
    <p:extLst>
      <p:ext uri="{BB962C8B-B14F-4D97-AF65-F5344CB8AC3E}">
        <p14:creationId xmlns:p14="http://schemas.microsoft.com/office/powerpoint/2010/main" val="1359353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2568" y="186813"/>
            <a:ext cx="3362631" cy="707886"/>
          </a:xfrm>
          <a:prstGeom prst="rect">
            <a:avLst/>
          </a:prstGeom>
        </p:spPr>
        <p:txBody>
          <a:bodyPr wrap="square">
            <a:spAutoFit/>
          </a:bodyPr>
          <a:lstStyle/>
          <a:p>
            <a:r>
              <a:rPr lang="en-US" sz="4000" dirty="0">
                <a:solidFill>
                  <a:srgbClr val="FFFFFF"/>
                </a:solidFill>
                <a:latin typeface="+mj-lt"/>
              </a:rPr>
              <a:t>1099 Extracts</a:t>
            </a:r>
            <a:endParaRPr lang="en-US" sz="4000" dirty="0">
              <a:latin typeface="+mj-lt"/>
            </a:endParaRPr>
          </a:p>
        </p:txBody>
      </p:sp>
      <p:sp>
        <p:nvSpPr>
          <p:cNvPr id="3" name="Rectangle 2"/>
          <p:cNvSpPr/>
          <p:nvPr/>
        </p:nvSpPr>
        <p:spPr>
          <a:xfrm>
            <a:off x="329938" y="1008669"/>
            <a:ext cx="7201572" cy="2616101"/>
          </a:xfrm>
          <a:prstGeom prst="rect">
            <a:avLst/>
          </a:prstGeom>
        </p:spPr>
        <p:txBody>
          <a:bodyPr wrap="square">
            <a:spAutoFit/>
          </a:bodyPr>
          <a:lstStyle/>
          <a:p>
            <a:pPr marL="152400"/>
            <a:r>
              <a:rPr lang="en-US" sz="2100" b="1" dirty="0">
                <a:solidFill>
                  <a:srgbClr val="000000"/>
                </a:solidFill>
                <a:latin typeface="Calibri" panose="020F0502020204030204" pitchFamily="34" charset="0"/>
              </a:rPr>
              <a:t>Once all 1099 data is verified, balanced and complete . . . </a:t>
            </a:r>
          </a:p>
          <a:p>
            <a:pPr marL="152400"/>
            <a:endParaRPr lang="en-US" dirty="0"/>
          </a:p>
          <a:p>
            <a:pPr marL="76200" fontAlgn="base">
              <a:buFont typeface="Arial" panose="020B0604020202020204" pitchFamily="34" charset="0"/>
              <a:buChar char="•"/>
            </a:pPr>
            <a:r>
              <a:rPr lang="en-US" sz="2100" dirty="0">
                <a:solidFill>
                  <a:srgbClr val="000000"/>
                </a:solidFill>
                <a:latin typeface="Calibri" panose="020F0502020204030204" pitchFamily="34" charset="0"/>
              </a:rPr>
              <a:t>District runs the </a:t>
            </a:r>
            <a:r>
              <a:rPr lang="en-US" sz="2100" b="1" dirty="0">
                <a:solidFill>
                  <a:srgbClr val="000000"/>
                </a:solidFill>
                <a:latin typeface="Calibri" panose="020F0502020204030204" pitchFamily="34" charset="0"/>
              </a:rPr>
              <a:t>1099 Extracts </a:t>
            </a:r>
            <a:r>
              <a:rPr lang="en-US" sz="2100" dirty="0">
                <a:solidFill>
                  <a:srgbClr val="000000"/>
                </a:solidFill>
                <a:latin typeface="Calibri" panose="020F0502020204030204" pitchFamily="34" charset="0"/>
              </a:rPr>
              <a:t>under the Periodic menu</a:t>
            </a:r>
            <a:r>
              <a:rPr lang="en-US" sz="2700" dirty="0">
                <a:solidFill>
                  <a:srgbClr val="000000"/>
                </a:solidFill>
                <a:latin typeface="Calibri" panose="020F0502020204030204" pitchFamily="34" charset="0"/>
              </a:rPr>
              <a:t>.</a:t>
            </a:r>
            <a:endParaRPr lang="en-US" sz="2100" dirty="0">
              <a:solidFill>
                <a:srgbClr val="000000"/>
              </a:solidFill>
              <a:latin typeface="Arial" panose="020B0604020202020204" pitchFamily="34" charset="0"/>
            </a:endParaRPr>
          </a:p>
          <a:p>
            <a:pPr marL="457200" fontAlgn="base"/>
            <a:endParaRPr lang="en-US" sz="2000" b="1" dirty="0">
              <a:solidFill>
                <a:srgbClr val="000000"/>
              </a:solidFill>
              <a:latin typeface="Calibri" panose="020F0502020204030204" pitchFamily="34" charset="0"/>
            </a:endParaRPr>
          </a:p>
          <a:p>
            <a:pPr marL="457200" fontAlgn="base"/>
            <a:r>
              <a:rPr lang="en-US" sz="2000" b="1" dirty="0">
                <a:solidFill>
                  <a:srgbClr val="000000"/>
                </a:solidFill>
                <a:latin typeface="Calibri" panose="020F0502020204030204" pitchFamily="34" charset="0"/>
              </a:rPr>
              <a:t>Output File Type:  XML file </a:t>
            </a:r>
            <a:endParaRPr lang="en-US" sz="2000" dirty="0">
              <a:solidFill>
                <a:srgbClr val="000000"/>
              </a:solidFill>
              <a:latin typeface="Calibri" panose="020F0502020204030204" pitchFamily="34" charset="0"/>
            </a:endParaRPr>
          </a:p>
          <a:p>
            <a:pPr marL="457200" fontAlgn="base"/>
            <a:r>
              <a:rPr lang="en-US" sz="1600" dirty="0">
                <a:solidFill>
                  <a:srgbClr val="000000"/>
                </a:solidFill>
                <a:latin typeface="Calibri" panose="020F0502020204030204" pitchFamily="34" charset="0"/>
              </a:rPr>
              <a:t>	</a:t>
            </a:r>
            <a:r>
              <a:rPr lang="en-US" dirty="0">
                <a:latin typeface="Calibri" panose="020F0502020204030204" pitchFamily="34" charset="0"/>
              </a:rPr>
              <a:t>Used for printing 1099s with the Edge Software program</a:t>
            </a:r>
            <a:endParaRPr lang="en-US" dirty="0">
              <a:latin typeface="Arial" panose="020B0604020202020204" pitchFamily="34" charset="0"/>
            </a:endParaRPr>
          </a:p>
          <a:p>
            <a:pPr marL="457200" fontAlgn="base"/>
            <a:r>
              <a:rPr lang="en-US" sz="2000" b="1" dirty="0">
                <a:solidFill>
                  <a:srgbClr val="000000"/>
                </a:solidFill>
                <a:latin typeface="Calibri" panose="020F0502020204030204" pitchFamily="34" charset="0"/>
              </a:rPr>
              <a:t>Output File Type:  IRS format (TAP) </a:t>
            </a:r>
          </a:p>
          <a:p>
            <a:pPr marL="457200" fontAlgn="base"/>
            <a:r>
              <a:rPr lang="en-US" sz="2000" b="1" dirty="0">
                <a:solidFill>
                  <a:srgbClr val="000000"/>
                </a:solidFill>
                <a:latin typeface="Calibri" panose="020F0502020204030204" pitchFamily="34" charset="0"/>
              </a:rPr>
              <a:t>	</a:t>
            </a:r>
            <a:r>
              <a:rPr lang="en-US" dirty="0">
                <a:latin typeface="Calibri" panose="020F0502020204030204" pitchFamily="34" charset="0"/>
              </a:rPr>
              <a:t>Used for IRS Submission</a:t>
            </a:r>
            <a:endParaRPr lang="en-US" dirty="0">
              <a:latin typeface="Arial" panose="020B0604020202020204" pitchFamily="34" charset="0"/>
            </a:endParaRPr>
          </a:p>
        </p:txBody>
      </p:sp>
      <p:sp>
        <p:nvSpPr>
          <p:cNvPr id="4" name="Rectangle 3"/>
          <p:cNvSpPr/>
          <p:nvPr/>
        </p:nvSpPr>
        <p:spPr>
          <a:xfrm>
            <a:off x="291725" y="4853420"/>
            <a:ext cx="7239785" cy="646331"/>
          </a:xfrm>
          <a:prstGeom prst="rect">
            <a:avLst/>
          </a:prstGeom>
        </p:spPr>
        <p:txBody>
          <a:bodyPr wrap="square">
            <a:spAutoFit/>
          </a:bodyPr>
          <a:lstStyle/>
          <a:p>
            <a:r>
              <a:rPr lang="en-US" dirty="0"/>
              <a:t>IMPORTANT!! Select both Types of Return prior to</a:t>
            </a:r>
          </a:p>
          <a:p>
            <a:r>
              <a:rPr lang="en-US" dirty="0"/>
              <a:t>running the extract.</a:t>
            </a:r>
          </a:p>
        </p:txBody>
      </p:sp>
      <p:sp>
        <p:nvSpPr>
          <p:cNvPr id="6" name="Down Arrow 5"/>
          <p:cNvSpPr/>
          <p:nvPr/>
        </p:nvSpPr>
        <p:spPr>
          <a:xfrm>
            <a:off x="716437" y="4326903"/>
            <a:ext cx="371529" cy="4707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1451728" y="4326903"/>
            <a:ext cx="399809" cy="4707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2215299" y="4326903"/>
            <a:ext cx="414779" cy="4707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2993840" y="4326903"/>
            <a:ext cx="377072" cy="4707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3761295" y="4326903"/>
            <a:ext cx="367645" cy="4707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401205" y="4326902"/>
            <a:ext cx="367645" cy="4707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B0CCDB4-28E7-4265-96F3-E815457FE70E}"/>
              </a:ext>
            </a:extLst>
          </p:cNvPr>
          <p:cNvPicPr>
            <a:picLocks noChangeAspect="1"/>
          </p:cNvPicPr>
          <p:nvPr/>
        </p:nvPicPr>
        <p:blipFill>
          <a:blip r:embed="rId2"/>
          <a:stretch>
            <a:fillRect/>
          </a:stretch>
        </p:blipFill>
        <p:spPr>
          <a:xfrm>
            <a:off x="5943317" y="3163186"/>
            <a:ext cx="3983652" cy="2336565"/>
          </a:xfrm>
          <a:prstGeom prst="rect">
            <a:avLst/>
          </a:prstGeom>
        </p:spPr>
      </p:pic>
    </p:spTree>
    <p:extLst>
      <p:ext uri="{BB962C8B-B14F-4D97-AF65-F5344CB8AC3E}">
        <p14:creationId xmlns:p14="http://schemas.microsoft.com/office/powerpoint/2010/main" val="3218781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3967" y="263951"/>
            <a:ext cx="5203596" cy="707886"/>
          </a:xfrm>
          <a:prstGeom prst="rect">
            <a:avLst/>
          </a:prstGeom>
        </p:spPr>
        <p:txBody>
          <a:bodyPr wrap="square">
            <a:spAutoFit/>
          </a:bodyPr>
          <a:lstStyle/>
          <a:p>
            <a:r>
              <a:rPr lang="en-US" sz="4000" dirty="0">
                <a:solidFill>
                  <a:srgbClr val="FFFFFF"/>
                </a:solidFill>
              </a:rPr>
              <a:t>1099 Extract Output</a:t>
            </a:r>
            <a:endParaRPr lang="en-US" sz="4000" dirty="0"/>
          </a:p>
        </p:txBody>
      </p:sp>
      <p:sp>
        <p:nvSpPr>
          <p:cNvPr id="3" name="Rectangle 2"/>
          <p:cNvSpPr/>
          <p:nvPr/>
        </p:nvSpPr>
        <p:spPr>
          <a:xfrm>
            <a:off x="2611225" y="1366888"/>
            <a:ext cx="6532775" cy="3477875"/>
          </a:xfrm>
          <a:prstGeom prst="rect">
            <a:avLst/>
          </a:prstGeom>
        </p:spPr>
        <p:txBody>
          <a:bodyPr wrap="square">
            <a:spAutoFit/>
          </a:bodyPr>
          <a:lstStyle/>
          <a:p>
            <a:pPr algn="ctr"/>
            <a:r>
              <a:rPr lang="en-US" dirty="0">
                <a:solidFill>
                  <a:schemeClr val="bg1"/>
                </a:solidFill>
              </a:rPr>
              <a:t>The IRS Format will create a file called:</a:t>
            </a:r>
          </a:p>
          <a:p>
            <a:pPr algn="ctr"/>
            <a:endParaRPr lang="en-US" dirty="0">
              <a:solidFill>
                <a:schemeClr val="bg1"/>
              </a:solidFill>
            </a:endParaRPr>
          </a:p>
          <a:p>
            <a:pPr algn="ctr"/>
            <a:r>
              <a:rPr lang="en-US" b="1" dirty="0">
                <a:solidFill>
                  <a:schemeClr val="bg1"/>
                </a:solidFill>
              </a:rPr>
              <a:t>Insert_District_Name_1099.tap</a:t>
            </a:r>
          </a:p>
          <a:p>
            <a:pPr algn="ctr"/>
            <a:endParaRPr lang="en-US" dirty="0">
              <a:solidFill>
                <a:schemeClr val="bg1"/>
              </a:solidFill>
            </a:endParaRPr>
          </a:p>
          <a:p>
            <a:pPr algn="ctr"/>
            <a:endParaRPr lang="en-US" dirty="0">
              <a:solidFill>
                <a:schemeClr val="bg1"/>
              </a:solidFill>
            </a:endParaRPr>
          </a:p>
          <a:p>
            <a:pPr algn="ctr"/>
            <a:r>
              <a:rPr lang="en-US" dirty="0">
                <a:solidFill>
                  <a:schemeClr val="bg1"/>
                </a:solidFill>
              </a:rPr>
              <a:t>The XML Format will create a file called:</a:t>
            </a:r>
          </a:p>
          <a:p>
            <a:pPr algn="ctr"/>
            <a:endParaRPr lang="en-US" dirty="0">
              <a:solidFill>
                <a:schemeClr val="bg1"/>
              </a:solidFill>
            </a:endParaRPr>
          </a:p>
          <a:p>
            <a:pPr algn="ctr"/>
            <a:r>
              <a:rPr lang="en-US" b="1" dirty="0">
                <a:solidFill>
                  <a:schemeClr val="bg1"/>
                </a:solidFill>
              </a:rPr>
              <a:t>Insert_District_Name_1099.xml</a:t>
            </a:r>
          </a:p>
          <a:p>
            <a:pPr algn="ctr"/>
            <a:endParaRPr lang="en-US" dirty="0">
              <a:solidFill>
                <a:schemeClr val="bg1"/>
              </a:solidFill>
            </a:endParaRPr>
          </a:p>
          <a:p>
            <a:pPr algn="ctr"/>
            <a:endParaRPr lang="en-US" dirty="0">
              <a:solidFill>
                <a:schemeClr val="bg1"/>
              </a:solidFill>
            </a:endParaRPr>
          </a:p>
          <a:p>
            <a:pPr algn="ctr"/>
            <a:r>
              <a:rPr lang="en-US" sz="2000" b="1" dirty="0">
                <a:solidFill>
                  <a:srgbClr val="C00000"/>
                </a:solidFill>
              </a:rPr>
              <a:t>Upload </a:t>
            </a:r>
            <a:r>
              <a:rPr lang="en-US" sz="2000" b="1" u="sng" dirty="0">
                <a:solidFill>
                  <a:srgbClr val="C00000"/>
                </a:solidFill>
              </a:rPr>
              <a:t>both</a:t>
            </a:r>
            <a:r>
              <a:rPr lang="en-US" sz="2000" b="1" dirty="0">
                <a:solidFill>
                  <a:srgbClr val="C00000"/>
                </a:solidFill>
              </a:rPr>
              <a:t> to the</a:t>
            </a:r>
          </a:p>
          <a:p>
            <a:pPr algn="ctr"/>
            <a:r>
              <a:rPr lang="en-US" sz="2000" b="1" dirty="0">
                <a:solidFill>
                  <a:srgbClr val="C00000"/>
                </a:solidFill>
              </a:rPr>
              <a:t>ACCESS Secure Transfer Site</a:t>
            </a:r>
          </a:p>
        </p:txBody>
      </p:sp>
      <p:sp>
        <p:nvSpPr>
          <p:cNvPr id="4" name="Rectangle 3"/>
          <p:cNvSpPr/>
          <p:nvPr/>
        </p:nvSpPr>
        <p:spPr>
          <a:xfrm>
            <a:off x="3968685" y="4986778"/>
            <a:ext cx="4147793" cy="369332"/>
          </a:xfrm>
          <a:prstGeom prst="rect">
            <a:avLst/>
          </a:prstGeom>
        </p:spPr>
        <p:txBody>
          <a:bodyPr wrap="square">
            <a:spAutoFit/>
          </a:bodyPr>
          <a:lstStyle/>
          <a:p>
            <a:r>
              <a:rPr lang="en-US" dirty="0"/>
              <a:t>https://secure.access-k12.org/login</a:t>
            </a:r>
          </a:p>
        </p:txBody>
      </p:sp>
    </p:spTree>
    <p:extLst>
      <p:ext uri="{BB962C8B-B14F-4D97-AF65-F5344CB8AC3E}">
        <p14:creationId xmlns:p14="http://schemas.microsoft.com/office/powerpoint/2010/main" val="70035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2371" y="207390"/>
            <a:ext cx="6994688" cy="707886"/>
          </a:xfrm>
          <a:prstGeom prst="rect">
            <a:avLst/>
          </a:prstGeom>
        </p:spPr>
        <p:txBody>
          <a:bodyPr wrap="square">
            <a:spAutoFit/>
          </a:bodyPr>
          <a:lstStyle/>
          <a:p>
            <a:r>
              <a:rPr lang="en-US" sz="4000" dirty="0"/>
              <a:t>Calendar Year End Closing</a:t>
            </a:r>
          </a:p>
        </p:txBody>
      </p:sp>
      <p:sp>
        <p:nvSpPr>
          <p:cNvPr id="3" name="Rectangle 2"/>
          <p:cNvSpPr/>
          <p:nvPr/>
        </p:nvSpPr>
        <p:spPr>
          <a:xfrm>
            <a:off x="461913" y="1282045"/>
            <a:ext cx="8682087" cy="2246769"/>
          </a:xfrm>
          <a:prstGeom prst="rect">
            <a:avLst/>
          </a:prstGeom>
        </p:spPr>
        <p:txBody>
          <a:bodyPr wrap="square">
            <a:spAutoFit/>
          </a:bodyPr>
          <a:lstStyle/>
          <a:p>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Core&gt;Posting Periods – Close December</a:t>
            </a:r>
          </a:p>
          <a:p>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Month End Reports for December will automatically generate in the    Utilities&gt;File Archive&gt; Monthly Reports Archive</a:t>
            </a:r>
          </a:p>
          <a:p>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Calendar Year End Reports will automatically generate in the</a:t>
            </a:r>
          </a:p>
          <a:p>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Utilities&gt;File Archive&gt;Calendar Year End Archive</a:t>
            </a:r>
          </a:p>
        </p:txBody>
      </p:sp>
      <p:sp>
        <p:nvSpPr>
          <p:cNvPr id="4" name="Rectangle 3"/>
          <p:cNvSpPr/>
          <p:nvPr/>
        </p:nvSpPr>
        <p:spPr>
          <a:xfrm>
            <a:off x="461913" y="3406689"/>
            <a:ext cx="7418895" cy="646331"/>
          </a:xfrm>
          <a:prstGeom prst="rect">
            <a:avLst/>
          </a:prstGeom>
        </p:spPr>
        <p:txBody>
          <a:bodyPr wrap="square">
            <a:spAutoFit/>
          </a:bodyPr>
          <a:lstStyle/>
          <a:p>
            <a:endParaRPr lang="en-US" dirty="0">
              <a:solidFill>
                <a:schemeClr val="bg1"/>
              </a:solidFill>
            </a:endParaRPr>
          </a:p>
          <a:p>
            <a:r>
              <a:rPr lang="en-US" dirty="0">
                <a:solidFill>
                  <a:schemeClr val="bg1"/>
                </a:solidFill>
              </a:rPr>
              <a:t>Wait for the </a:t>
            </a: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reports</a:t>
            </a:r>
            <a:r>
              <a:rPr lang="en-US" dirty="0">
                <a:solidFill>
                  <a:schemeClr val="bg1"/>
                </a:solidFill>
              </a:rPr>
              <a:t> to complete. </a:t>
            </a:r>
          </a:p>
        </p:txBody>
      </p:sp>
      <p:pic>
        <p:nvPicPr>
          <p:cNvPr id="5" name="Picture 4"/>
          <p:cNvPicPr>
            <a:picLocks noChangeAspect="1"/>
          </p:cNvPicPr>
          <p:nvPr/>
        </p:nvPicPr>
        <p:blipFill>
          <a:blip r:embed="rId2"/>
          <a:stretch>
            <a:fillRect/>
          </a:stretch>
        </p:blipFill>
        <p:spPr>
          <a:xfrm>
            <a:off x="4451114" y="4053020"/>
            <a:ext cx="4609524" cy="561905"/>
          </a:xfrm>
          <a:prstGeom prst="rect">
            <a:avLst/>
          </a:prstGeom>
        </p:spPr>
      </p:pic>
      <p:sp>
        <p:nvSpPr>
          <p:cNvPr id="6" name="Rectangle 5"/>
          <p:cNvSpPr/>
          <p:nvPr/>
        </p:nvSpPr>
        <p:spPr>
          <a:xfrm>
            <a:off x="461913" y="4817097"/>
            <a:ext cx="8276733" cy="1477328"/>
          </a:xfrm>
          <a:prstGeom prst="rect">
            <a:avLst/>
          </a:prstGeom>
        </p:spPr>
        <p:txBody>
          <a:bodyPr wrap="square">
            <a:spAutoFit/>
          </a:bodyPr>
          <a:lstStyle/>
          <a:p>
            <a:r>
              <a:rPr lang="en-US" dirty="0"/>
              <a:t>District is now closed for the month &amp; calendar year</a:t>
            </a:r>
          </a:p>
          <a:p>
            <a:endParaRPr lang="en-US" dirty="0"/>
          </a:p>
          <a:p>
            <a:r>
              <a:rPr lang="en-US" dirty="0"/>
              <a:t>Core&gt;Posting Periods</a:t>
            </a:r>
          </a:p>
          <a:p>
            <a:endParaRPr lang="en-US" dirty="0"/>
          </a:p>
          <a:p>
            <a:r>
              <a:rPr lang="en-US" dirty="0"/>
              <a:t>Create new Posting Period for January</a:t>
            </a:r>
          </a:p>
        </p:txBody>
      </p:sp>
    </p:spTree>
    <p:extLst>
      <p:ext uri="{BB962C8B-B14F-4D97-AF65-F5344CB8AC3E}">
        <p14:creationId xmlns:p14="http://schemas.microsoft.com/office/powerpoint/2010/main" val="1490068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1355" y="147484"/>
            <a:ext cx="6236084" cy="707886"/>
          </a:xfrm>
          <a:prstGeom prst="rect">
            <a:avLst/>
          </a:prstGeom>
        </p:spPr>
        <p:txBody>
          <a:bodyPr wrap="square">
            <a:spAutoFit/>
          </a:bodyPr>
          <a:lstStyle/>
          <a:p>
            <a:r>
              <a:rPr lang="en-US" sz="4000" dirty="0">
                <a:solidFill>
                  <a:srgbClr val="FFFFFF"/>
                </a:solidFill>
                <a:latin typeface="+mj-lt"/>
              </a:rPr>
              <a:t>Monthly Reports Archive</a:t>
            </a:r>
            <a:endParaRPr lang="en-US" sz="4000" dirty="0">
              <a:latin typeface="+mj-lt"/>
            </a:endParaRPr>
          </a:p>
        </p:txBody>
      </p:sp>
      <p:sp>
        <p:nvSpPr>
          <p:cNvPr id="3" name="Rectangle 2"/>
          <p:cNvSpPr/>
          <p:nvPr/>
        </p:nvSpPr>
        <p:spPr>
          <a:xfrm>
            <a:off x="561951" y="1432956"/>
            <a:ext cx="8837025" cy="3970318"/>
          </a:xfrm>
          <a:prstGeom prst="rect">
            <a:avLst/>
          </a:prstGeom>
        </p:spPr>
        <p:txBody>
          <a:bodyPr wrap="square">
            <a:spAutoFit/>
          </a:bodyPr>
          <a:lstStyle/>
          <a:p>
            <a:pPr marL="76200" fontAlgn="base">
              <a:buFont typeface="Arial" panose="020B0604020202020204" pitchFamily="34" charset="0"/>
              <a:buChar char="•"/>
            </a:pP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Will automatically run when Posting Period is closed.  </a:t>
            </a:r>
          </a:p>
          <a:p>
            <a:pPr marL="76200" fontAlgn="base">
              <a:buFont typeface="Arial" panose="020B0604020202020204" pitchFamily="34" charset="0"/>
              <a:buChar char="•"/>
            </a:pPr>
            <a:endPar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76200" fontAlgn="base">
              <a:buFont typeface="Arial" panose="020B0604020202020204" pitchFamily="34" charset="0"/>
              <a:buChar char="•"/>
            </a:pP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Wait until the bundle is complete before closing another month</a:t>
            </a:r>
          </a:p>
          <a:p>
            <a:pPr marL="76200" fontAlgn="base">
              <a:buFont typeface="Arial" panose="020B0604020202020204" pitchFamily="34" charset="0"/>
              <a:buChar char="•"/>
            </a:pPr>
            <a:endPar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76200" fontAlgn="base">
              <a:buFont typeface="Arial" panose="020B0604020202020204" pitchFamily="34" charset="0"/>
              <a:buChar char="•"/>
            </a:pP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Reports can be viewed under Utilities&gt;File Archive</a:t>
            </a:r>
          </a:p>
          <a:p>
            <a:pPr marL="76200" fontAlgn="base">
              <a:buFont typeface="Arial" panose="020B0604020202020204" pitchFamily="34" charset="0"/>
              <a:buChar char="•"/>
            </a:pPr>
            <a:endPar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76200" fontAlgn="base">
              <a:buFont typeface="Arial" panose="020B0604020202020204" pitchFamily="34" charset="0"/>
              <a:buChar char="•"/>
            </a:pP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Individual reports cannot be deleted  - only entire monthly bundle</a:t>
            </a:r>
            <a:endParaRPr lang="en-US" sz="2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800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40" y="274320"/>
            <a:ext cx="11166623" cy="707886"/>
          </a:xfrm>
          <a:prstGeom prst="rect">
            <a:avLst/>
          </a:prstGeom>
        </p:spPr>
        <p:txBody>
          <a:bodyPr wrap="square">
            <a:spAutoFit/>
          </a:bodyPr>
          <a:lstStyle/>
          <a:p>
            <a:pPr algn="ctr"/>
            <a:r>
              <a:rPr lang="en-US" sz="4000" dirty="0">
                <a:solidFill>
                  <a:srgbClr val="FFFFFF"/>
                </a:solidFill>
                <a:latin typeface="+mj-lt"/>
              </a:rPr>
              <a:t>Due Dates of Forms &amp; Instructions</a:t>
            </a:r>
            <a:endParaRPr lang="en-US" sz="4000" dirty="0">
              <a:latin typeface="+mj-lt"/>
            </a:endParaRPr>
          </a:p>
        </p:txBody>
      </p:sp>
      <p:sp>
        <p:nvSpPr>
          <p:cNvPr id="3" name="Rectangle 2"/>
          <p:cNvSpPr/>
          <p:nvPr/>
        </p:nvSpPr>
        <p:spPr>
          <a:xfrm>
            <a:off x="2078182" y="1363287"/>
            <a:ext cx="8520545" cy="4285789"/>
          </a:xfrm>
          <a:prstGeom prst="rect">
            <a:avLst/>
          </a:prstGeom>
        </p:spPr>
        <p:txBody>
          <a:bodyPr wrap="square">
            <a:spAutoFit/>
          </a:bodyPr>
          <a:lstStyle/>
          <a:p>
            <a:pPr marL="152400" indent="-76200"/>
            <a:r>
              <a:rPr lang="en-US" sz="2400" b="1" dirty="0">
                <a:solidFill>
                  <a:srgbClr val="000000"/>
                </a:solidFill>
                <a:latin typeface="Calibri" panose="020F0502020204030204" pitchFamily="34" charset="0"/>
              </a:rPr>
              <a:t>Filing of 1099 – NEC</a:t>
            </a:r>
          </a:p>
          <a:p>
            <a:pPr marL="152400" indent="-76200"/>
            <a:endParaRPr lang="en-US" dirty="0"/>
          </a:p>
          <a:p>
            <a:pPr marL="819150" indent="-285750" fontAlgn="base">
              <a:buFont typeface="Arial" panose="020B0604020202020204" pitchFamily="34" charset="0"/>
              <a:buChar char="•"/>
            </a:pPr>
            <a:r>
              <a:rPr lang="en-US" sz="2000" dirty="0">
                <a:solidFill>
                  <a:schemeClr val="bg1"/>
                </a:solidFill>
                <a:latin typeface="Calibri" panose="020F0502020204030204" pitchFamily="34" charset="0"/>
              </a:rPr>
              <a:t>A copy of Form 1099-NEC should also be sent to your vendors and independent contractors by January 31, 2025</a:t>
            </a:r>
            <a:r>
              <a:rPr lang="en-US" dirty="0">
                <a:solidFill>
                  <a:schemeClr val="bg1"/>
                </a:solidFill>
                <a:latin typeface="Calibri" panose="020F0502020204030204" pitchFamily="34" charset="0"/>
              </a:rPr>
              <a:t>.</a:t>
            </a:r>
            <a:endParaRPr lang="en-US" dirty="0">
              <a:solidFill>
                <a:schemeClr val="bg1"/>
              </a:solidFill>
              <a:latin typeface="Arial" panose="020B0604020202020204" pitchFamily="34" charset="0"/>
            </a:endParaRPr>
          </a:p>
          <a:p>
            <a:pPr marL="152400" indent="-76200"/>
            <a:br>
              <a:rPr lang="en-US" dirty="0">
                <a:solidFill>
                  <a:schemeClr val="bg1"/>
                </a:solidFill>
              </a:rPr>
            </a:br>
            <a:r>
              <a:rPr lang="en-US" sz="2400" b="1" dirty="0">
                <a:solidFill>
                  <a:srgbClr val="000000"/>
                </a:solidFill>
                <a:latin typeface="Calibri" panose="020F0502020204030204" pitchFamily="34" charset="0"/>
              </a:rPr>
              <a:t>Filing of 1099-MISC</a:t>
            </a:r>
          </a:p>
          <a:p>
            <a:pPr marL="152400" indent="-76200"/>
            <a:endParaRPr lang="en-US" dirty="0"/>
          </a:p>
          <a:p>
            <a:pPr marL="819150" indent="-285750" fontAlgn="base">
              <a:buFont typeface="Arial" panose="020B0604020202020204" pitchFamily="34" charset="0"/>
              <a:buChar char="•"/>
            </a:pP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A copy of Form 1099-MISC should be sent to the MISC recipients by           January 31, 2025</a:t>
            </a:r>
            <a:r>
              <a:rPr lang="en-US" sz="2000" dirty="0">
                <a:solidFill>
                  <a:srgbClr val="3F3F3F"/>
                </a:solidFill>
                <a:latin typeface="Calibri" panose="020F0502020204030204" pitchFamily="34" charset="0"/>
                <a:ea typeface="Calibri" panose="020F0502020204030204" pitchFamily="34" charset="0"/>
                <a:cs typeface="Calibri" panose="020F0502020204030204" pitchFamily="34" charset="0"/>
              </a:rPr>
              <a:t>.</a:t>
            </a: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14300">
              <a:spcBef>
                <a:spcPts val="1000"/>
              </a:spcBef>
            </a:pPr>
            <a:r>
              <a:rPr lang="en-US" sz="2400" b="1" dirty="0">
                <a:solidFill>
                  <a:srgbClr val="222222"/>
                </a:solidFill>
                <a:latin typeface="Calibri" panose="020F0502020204030204" pitchFamily="34" charset="0"/>
              </a:rPr>
              <a:t>General Instructions for Certain Information Returns</a:t>
            </a:r>
          </a:p>
          <a:p>
            <a:pPr marL="1028700">
              <a:spcBef>
                <a:spcPts val="500"/>
              </a:spcBef>
            </a:pPr>
            <a:r>
              <a:rPr lang="en-US" u="sng" dirty="0">
                <a:solidFill>
                  <a:srgbClr val="9454C3"/>
                </a:solidFill>
                <a:latin typeface="Calibri" panose="020F0502020204030204" pitchFamily="34" charset="0"/>
                <a:hlinkClick r:id="rId2"/>
              </a:rPr>
              <a:t>https://www.irs.gov/instructions/i1099gi</a:t>
            </a:r>
            <a:endParaRPr lang="en-US" dirty="0"/>
          </a:p>
          <a:p>
            <a:br>
              <a:rPr lang="en-US" dirty="0"/>
            </a:br>
            <a:endParaRPr lang="en-US" dirty="0"/>
          </a:p>
        </p:txBody>
      </p:sp>
    </p:spTree>
    <p:extLst>
      <p:ext uri="{BB962C8B-B14F-4D97-AF65-F5344CB8AC3E}">
        <p14:creationId xmlns:p14="http://schemas.microsoft.com/office/powerpoint/2010/main" val="1032969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9845" y="373626"/>
            <a:ext cx="5919020" cy="707886"/>
          </a:xfrm>
          <a:prstGeom prst="rect">
            <a:avLst/>
          </a:prstGeom>
        </p:spPr>
        <p:txBody>
          <a:bodyPr wrap="square">
            <a:spAutoFit/>
          </a:bodyPr>
          <a:lstStyle/>
          <a:p>
            <a:r>
              <a:rPr lang="en-US" sz="4000">
                <a:solidFill>
                  <a:srgbClr val="FFFFFF"/>
                </a:solidFill>
                <a:latin typeface="+mj-lt"/>
              </a:rPr>
              <a:t>Monthly Report Bundle</a:t>
            </a:r>
            <a:endParaRPr lang="en-US" sz="4000">
              <a:latin typeface="+mj-lt"/>
            </a:endParaRPr>
          </a:p>
        </p:txBody>
      </p:sp>
      <p:sp>
        <p:nvSpPr>
          <p:cNvPr id="3" name="Rectangle 2"/>
          <p:cNvSpPr/>
          <p:nvPr/>
        </p:nvSpPr>
        <p:spPr>
          <a:xfrm>
            <a:off x="203582" y="1129062"/>
            <a:ext cx="10991653" cy="5355312"/>
          </a:xfrm>
          <a:prstGeom prst="rect">
            <a:avLst/>
          </a:prstGeom>
        </p:spPr>
        <p:txBody>
          <a:bodyPr wrap="square">
            <a:spAutoFit/>
          </a:bodyPr>
          <a:lstStyle/>
          <a:p>
            <a:pPr marL="800100" fontAlgn="base">
              <a:spcBef>
                <a:spcPts val="580"/>
              </a:spcBef>
              <a:buFont typeface="Arial" panose="020B0604020202020204" pitchFamily="34" charset="0"/>
              <a:buChar char="•"/>
            </a:pPr>
            <a:r>
              <a:rPr lang="en-US" sz="1600" b="1" dirty="0">
                <a:latin typeface="Calibri" panose="020F0502020204030204" pitchFamily="34" charset="0"/>
              </a:rPr>
              <a:t>Cash Reconciliation Report for the month</a:t>
            </a:r>
            <a:endParaRPr lang="en-US" sz="1600" b="1" dirty="0">
              <a:latin typeface="Arial" panose="020B0604020202020204" pitchFamily="34" charset="0"/>
            </a:endParaRPr>
          </a:p>
          <a:p>
            <a:pPr marL="800100" fontAlgn="base">
              <a:spcBef>
                <a:spcPts val="580"/>
              </a:spcBef>
              <a:buFont typeface="Arial" panose="020B0604020202020204" pitchFamily="34" charset="0"/>
              <a:buChar char="•"/>
            </a:pPr>
            <a:r>
              <a:rPr lang="en-US" sz="1600" b="1" dirty="0">
                <a:latin typeface="Calibri" panose="020F0502020204030204" pitchFamily="34" charset="0"/>
              </a:rPr>
              <a:t>Monthly Balance Report</a:t>
            </a:r>
            <a:endParaRPr lang="en-US" sz="1600" b="1" dirty="0">
              <a:latin typeface="Arial" panose="020B0604020202020204" pitchFamily="34" charset="0"/>
            </a:endParaRPr>
          </a:p>
          <a:p>
            <a:pPr marL="800100" fontAlgn="base">
              <a:spcBef>
                <a:spcPts val="580"/>
              </a:spcBef>
              <a:buFont typeface="Arial" panose="020B0604020202020204" pitchFamily="34" charset="0"/>
              <a:buChar char="•"/>
            </a:pPr>
            <a:r>
              <a:rPr lang="en-US" sz="1600" b="1" u="sng" dirty="0">
                <a:latin typeface="Calibri" panose="020F0502020204030204" pitchFamily="34" charset="0"/>
              </a:rPr>
              <a:t>Cash-related Reports</a:t>
            </a:r>
            <a:r>
              <a:rPr lang="en-US" sz="1600" b="1" dirty="0">
                <a:latin typeface="Calibri" panose="020F0502020204030204" pitchFamily="34" charset="0"/>
              </a:rPr>
              <a:t>: Cash Summary Report / Financial Detail Report for the month / Financial Summary by Fund</a:t>
            </a:r>
            <a:endParaRPr lang="en-US" sz="1600" b="1" dirty="0">
              <a:latin typeface="Arial" panose="020B0604020202020204" pitchFamily="34" charset="0"/>
            </a:endParaRPr>
          </a:p>
          <a:p>
            <a:pPr marL="800100" fontAlgn="base">
              <a:spcBef>
                <a:spcPts val="580"/>
              </a:spcBef>
              <a:buFont typeface="Arial" panose="020B0604020202020204" pitchFamily="34" charset="0"/>
              <a:buChar char="•"/>
            </a:pPr>
            <a:r>
              <a:rPr lang="en-US" sz="1600" b="1" u="sng" dirty="0">
                <a:latin typeface="Calibri" panose="020F0502020204030204" pitchFamily="34" charset="0"/>
              </a:rPr>
              <a:t>Budget-related Reports:</a:t>
            </a:r>
            <a:r>
              <a:rPr lang="en-US" sz="1600" b="1" dirty="0">
                <a:latin typeface="Calibri" panose="020F0502020204030204" pitchFamily="34" charset="0"/>
              </a:rPr>
              <a:t> </a:t>
            </a:r>
            <a:endParaRPr lang="en-US" sz="1600" b="1" dirty="0">
              <a:latin typeface="Arial" panose="020B0604020202020204" pitchFamily="34" charset="0"/>
            </a:endParaRPr>
          </a:p>
          <a:p>
            <a:pPr marL="1657350" lvl="3" indent="-285750" fontAlgn="base">
              <a:spcBef>
                <a:spcPts val="580"/>
              </a:spcBef>
              <a:buFont typeface="Arial" panose="020B0604020202020204" pitchFamily="34" charset="0"/>
              <a:buChar char="•"/>
            </a:pPr>
            <a:r>
              <a:rPr lang="en-US" sz="1600" b="1" dirty="0">
                <a:latin typeface="Calibri" panose="020F0502020204030204" pitchFamily="34" charset="0"/>
              </a:rPr>
              <a:t>Budget Summary / Budget Account Activity Report (for the month)</a:t>
            </a:r>
            <a:endParaRPr lang="en-US" sz="1600" b="1" dirty="0">
              <a:latin typeface="Arial" panose="020B0604020202020204" pitchFamily="34" charset="0"/>
            </a:endParaRPr>
          </a:p>
          <a:p>
            <a:pPr marL="1657350" lvl="3" indent="-285750" fontAlgn="base">
              <a:spcBef>
                <a:spcPts val="580"/>
              </a:spcBef>
              <a:buFont typeface="Arial" panose="020B0604020202020204" pitchFamily="34" charset="0"/>
              <a:buChar char="•"/>
            </a:pPr>
            <a:r>
              <a:rPr lang="en-US" sz="1600" b="1" dirty="0">
                <a:latin typeface="Calibri" panose="020F0502020204030204" pitchFamily="34" charset="0"/>
              </a:rPr>
              <a:t>Budget Transactions Summarized by Appropriation / Appropriation Summary Report</a:t>
            </a:r>
            <a:endParaRPr lang="en-US" sz="1600" b="1" dirty="0">
              <a:latin typeface="Arial" panose="020B0604020202020204" pitchFamily="34" charset="0"/>
            </a:endParaRPr>
          </a:p>
          <a:p>
            <a:pPr marL="1657350" lvl="3" indent="-285750" fontAlgn="base">
              <a:spcBef>
                <a:spcPts val="580"/>
              </a:spcBef>
              <a:buFont typeface="Arial" panose="020B0604020202020204" pitchFamily="34" charset="0"/>
              <a:buChar char="•"/>
            </a:pPr>
            <a:r>
              <a:rPr lang="en-US" sz="1600" b="1" dirty="0">
                <a:latin typeface="Calibri" panose="020F0502020204030204" pitchFamily="34" charset="0"/>
              </a:rPr>
              <a:t>Negative Budget Report / Negative Appropriation Account Report / Error Corrections &amp; Supplies Distributions</a:t>
            </a:r>
            <a:endParaRPr lang="en-US" sz="1600" b="1" dirty="0">
              <a:latin typeface="Arial" panose="020B0604020202020204" pitchFamily="34" charset="0"/>
            </a:endParaRPr>
          </a:p>
          <a:p>
            <a:pPr marL="800100" fontAlgn="base">
              <a:spcBef>
                <a:spcPts val="580"/>
              </a:spcBef>
              <a:buFont typeface="Arial" panose="020B0604020202020204" pitchFamily="34" charset="0"/>
              <a:buChar char="•"/>
            </a:pPr>
            <a:r>
              <a:rPr lang="en-US" sz="1600" b="1" u="sng" dirty="0">
                <a:latin typeface="Calibri" panose="020F0502020204030204" pitchFamily="34" charset="0"/>
              </a:rPr>
              <a:t>Revenue-related Reports:</a:t>
            </a:r>
            <a:r>
              <a:rPr lang="en-US" sz="1600" b="1" dirty="0">
                <a:latin typeface="Calibri" panose="020F0502020204030204" pitchFamily="34" charset="0"/>
              </a:rPr>
              <a:t> Revenue Summary / Revenue Account Activity report for the month</a:t>
            </a:r>
            <a:endParaRPr lang="en-US" sz="1600" b="1" dirty="0">
              <a:latin typeface="Arial" panose="020B0604020202020204" pitchFamily="34" charset="0"/>
            </a:endParaRPr>
          </a:p>
          <a:p>
            <a:pPr marL="800100" fontAlgn="base">
              <a:spcBef>
                <a:spcPts val="580"/>
              </a:spcBef>
              <a:buFont typeface="Arial" panose="020B0604020202020204" pitchFamily="34" charset="0"/>
              <a:buChar char="•"/>
            </a:pPr>
            <a:r>
              <a:rPr lang="en-US" sz="1600" b="1" u="sng" dirty="0">
                <a:latin typeface="Calibri" panose="020F0502020204030204" pitchFamily="34" charset="0"/>
              </a:rPr>
              <a:t>PO-related Reports</a:t>
            </a:r>
            <a:r>
              <a:rPr lang="en-US" sz="1600" b="1" dirty="0">
                <a:latin typeface="Calibri" panose="020F0502020204030204" pitchFamily="34" charset="0"/>
              </a:rPr>
              <a:t>: Purchase Order Detail Report for the month / Outstanding Purchase Order Detail Report /Transaction Ledger-Vendor Activity / Vendor Listing</a:t>
            </a:r>
            <a:endParaRPr lang="en-US" sz="1600" b="1" dirty="0">
              <a:latin typeface="Arial" panose="020B0604020202020204" pitchFamily="34" charset="0"/>
            </a:endParaRPr>
          </a:p>
          <a:p>
            <a:pPr marL="800100" fontAlgn="base">
              <a:spcBef>
                <a:spcPts val="580"/>
              </a:spcBef>
              <a:buFont typeface="Arial" panose="020B0604020202020204" pitchFamily="34" charset="0"/>
              <a:buChar char="•"/>
            </a:pPr>
            <a:r>
              <a:rPr lang="en-US" sz="1600" b="1" u="sng" dirty="0">
                <a:latin typeface="Calibri" panose="020F0502020204030204" pitchFamily="34" charset="0"/>
              </a:rPr>
              <a:t>Disbursement-related Reports</a:t>
            </a:r>
            <a:r>
              <a:rPr lang="en-US" sz="1600" b="1" dirty="0">
                <a:latin typeface="Calibri" panose="020F0502020204030204" pitchFamily="34" charset="0"/>
              </a:rPr>
              <a:t>: Detailed Check Register / Outstanding Disbursement Summary Report</a:t>
            </a:r>
            <a:endParaRPr lang="en-US" sz="1600" b="1" dirty="0">
              <a:latin typeface="Arial" panose="020B0604020202020204" pitchFamily="34" charset="0"/>
            </a:endParaRPr>
          </a:p>
          <a:p>
            <a:pPr marL="800100" fontAlgn="base">
              <a:spcBef>
                <a:spcPts val="580"/>
              </a:spcBef>
              <a:buFont typeface="Arial" panose="020B0604020202020204" pitchFamily="34" charset="0"/>
              <a:buChar char="•"/>
            </a:pPr>
            <a:r>
              <a:rPr lang="en-US" sz="1600" b="1" u="sng" dirty="0">
                <a:latin typeface="Calibri" panose="020F0502020204030204" pitchFamily="34" charset="0"/>
              </a:rPr>
              <a:t>Receipt-related Reports</a:t>
            </a:r>
            <a:r>
              <a:rPr lang="en-US" sz="1600" b="1" dirty="0">
                <a:latin typeface="Calibri" panose="020F0502020204030204" pitchFamily="34" charset="0"/>
              </a:rPr>
              <a:t>: </a:t>
            </a:r>
            <a:endParaRPr lang="en-US" sz="1600" b="1" dirty="0">
              <a:latin typeface="Arial" panose="020B0604020202020204" pitchFamily="34" charset="0"/>
            </a:endParaRPr>
          </a:p>
          <a:p>
            <a:pPr marL="1657350" lvl="3" indent="-285750" fontAlgn="base">
              <a:spcBef>
                <a:spcPts val="580"/>
              </a:spcBef>
              <a:buFont typeface="Arial" panose="020B0604020202020204" pitchFamily="34" charset="0"/>
              <a:buChar char="•"/>
            </a:pPr>
            <a:r>
              <a:rPr lang="en-US" sz="1600" b="1" dirty="0">
                <a:latin typeface="Calibri" panose="020F0502020204030204" pitchFamily="34" charset="0"/>
              </a:rPr>
              <a:t>Receipt Ledger Report for the month / Reduction of Expenditure Ledger Report for the month</a:t>
            </a:r>
            <a:endParaRPr lang="en-US" sz="1600" b="1" dirty="0">
              <a:latin typeface="Arial" panose="020B0604020202020204" pitchFamily="34" charset="0"/>
            </a:endParaRPr>
          </a:p>
          <a:p>
            <a:pPr marL="1657350" lvl="3" indent="-285750" fontAlgn="base">
              <a:spcBef>
                <a:spcPts val="580"/>
              </a:spcBef>
              <a:buFont typeface="Arial" panose="020B0604020202020204" pitchFamily="34" charset="0"/>
              <a:buChar char="•"/>
            </a:pPr>
            <a:r>
              <a:rPr lang="en-US" sz="1600" b="1" dirty="0">
                <a:latin typeface="Calibri" panose="020F0502020204030204" pitchFamily="34" charset="0"/>
              </a:rPr>
              <a:t>Refund Ledger Report for the month / Void Refund Ledger Report</a:t>
            </a:r>
            <a:endParaRPr lang="en-US" sz="1600" b="1" dirty="0">
              <a:latin typeface="Arial" panose="020B0604020202020204" pitchFamily="34" charset="0"/>
            </a:endParaRPr>
          </a:p>
          <a:p>
            <a:pPr marL="800100" fontAlgn="base">
              <a:spcBef>
                <a:spcPts val="580"/>
              </a:spcBef>
              <a:buFont typeface="Arial" panose="020B0604020202020204" pitchFamily="34" charset="0"/>
              <a:buChar char="•"/>
            </a:pPr>
            <a:r>
              <a:rPr lang="en-US" sz="1600" b="1" dirty="0">
                <a:latin typeface="Calibri" panose="020F0502020204030204" pitchFamily="34" charset="0"/>
              </a:rPr>
              <a:t>Transfer Advance Summary / Fund to Fund Transfer Ledger Report</a:t>
            </a:r>
            <a:endParaRPr lang="en-US" sz="1600" b="1" dirty="0">
              <a:latin typeface="Arial" panose="020B0604020202020204" pitchFamily="34" charset="0"/>
            </a:endParaRPr>
          </a:p>
          <a:p>
            <a:pPr marL="800100" fontAlgn="base">
              <a:spcBef>
                <a:spcPts val="580"/>
              </a:spcBef>
              <a:buFont typeface="Arial" panose="020B0604020202020204" pitchFamily="34" charset="0"/>
              <a:buChar char="•"/>
            </a:pPr>
            <a:r>
              <a:rPr lang="en-US" sz="1600" b="1" dirty="0">
                <a:latin typeface="Calibri" panose="020F0502020204030204" pitchFamily="34" charset="0"/>
              </a:rPr>
              <a:t>User Listing AOS Extract</a:t>
            </a:r>
            <a:endParaRPr lang="en-US" sz="1600" b="1" dirty="0">
              <a:latin typeface="Arial" panose="020B0604020202020204" pitchFamily="34" charset="0"/>
            </a:endParaRPr>
          </a:p>
        </p:txBody>
      </p:sp>
    </p:spTree>
    <p:extLst>
      <p:ext uri="{BB962C8B-B14F-4D97-AF65-F5344CB8AC3E}">
        <p14:creationId xmlns:p14="http://schemas.microsoft.com/office/powerpoint/2010/main" val="377010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2994" y="127818"/>
            <a:ext cx="8790038" cy="707886"/>
          </a:xfrm>
          <a:prstGeom prst="rect">
            <a:avLst/>
          </a:prstGeom>
        </p:spPr>
        <p:txBody>
          <a:bodyPr wrap="square">
            <a:spAutoFit/>
          </a:bodyPr>
          <a:lstStyle/>
          <a:p>
            <a:r>
              <a:rPr lang="en-US" sz="4000" dirty="0">
                <a:solidFill>
                  <a:srgbClr val="FFFFFF"/>
                </a:solidFill>
                <a:latin typeface="+mj-lt"/>
              </a:rPr>
              <a:t>Calendar Year End Report Archive</a:t>
            </a:r>
            <a:endParaRPr lang="en-US" sz="4000" dirty="0">
              <a:latin typeface="+mj-lt"/>
            </a:endParaRPr>
          </a:p>
        </p:txBody>
      </p:sp>
      <p:sp>
        <p:nvSpPr>
          <p:cNvPr id="3" name="Rectangle 2"/>
          <p:cNvSpPr/>
          <p:nvPr/>
        </p:nvSpPr>
        <p:spPr>
          <a:xfrm>
            <a:off x="501445" y="1179872"/>
            <a:ext cx="9126132" cy="1815882"/>
          </a:xfrm>
          <a:prstGeom prst="rect">
            <a:avLst/>
          </a:prstGeom>
        </p:spPr>
        <p:txBody>
          <a:bodyPr wrap="square">
            <a:spAutoFit/>
          </a:bodyPr>
          <a:lstStyle/>
          <a:p>
            <a:pPr fontAlgn="base">
              <a:buFont typeface="Arial" panose="020B0604020202020204" pitchFamily="34" charset="0"/>
              <a:buChar char="•"/>
            </a:pPr>
            <a:r>
              <a:rPr lang="en-US" sz="2800" dirty="0">
                <a:solidFill>
                  <a:srgbClr val="000000"/>
                </a:solidFill>
                <a:latin typeface="Calibri" panose="020F0502020204030204" pitchFamily="34" charset="0"/>
              </a:rPr>
              <a:t>When 1099 Extract options are run, a copy will be sent to the File Archive &gt; Calendar Year Reports Archive section.</a:t>
            </a:r>
          </a:p>
          <a:p>
            <a:pPr fontAlgn="base">
              <a:buFont typeface="Arial" panose="020B0604020202020204" pitchFamily="34" charset="0"/>
              <a:buChar char="•"/>
            </a:pPr>
            <a:endParaRPr lang="en-US" sz="2800" dirty="0">
              <a:solidFill>
                <a:srgbClr val="000000"/>
              </a:solidFill>
              <a:latin typeface="Arial" panose="020B0604020202020204" pitchFamily="34" charset="0"/>
            </a:endParaRPr>
          </a:p>
          <a:p>
            <a:pPr marL="76200" fontAlgn="base">
              <a:buFont typeface="Arial" panose="020B0604020202020204" pitchFamily="34" charset="0"/>
              <a:buChar char="•"/>
            </a:pPr>
            <a:r>
              <a:rPr lang="en-US" sz="2800" dirty="0">
                <a:solidFill>
                  <a:srgbClr val="000000"/>
                </a:solidFill>
                <a:latin typeface="Calibri" panose="020F0502020204030204" pitchFamily="34" charset="0"/>
              </a:rPr>
              <a:t>Separate tab under Utilities &gt; File Archive  </a:t>
            </a:r>
            <a:endParaRPr lang="en-US" sz="2800" b="0" i="0" u="none" strike="noStrike" dirty="0">
              <a:solidFill>
                <a:srgbClr val="000000"/>
              </a:solidFill>
              <a:effectLst/>
              <a:latin typeface="Arial" panose="020B0604020202020204" pitchFamily="34" charset="0"/>
            </a:endParaRPr>
          </a:p>
        </p:txBody>
      </p:sp>
      <p:pic>
        <p:nvPicPr>
          <p:cNvPr id="5122" name="Picture 2" descr="https://lh4.googleusercontent.com/ZebfXOA9NvPEmptpnuB-n-FZm-6pD2KgbuXiU__MsEn5MWJj3uoMtVznzQZg8pNmSMsMxFLVq_vn7w5mytxviAlMSmqifKQLgmFQ4f6LJSMelVY0AiO4GoXqPrYRi6PXzaQ6XTtgc8OVEPQLVp2s4tg48tZufjX5adZss34SpT4p7viZJCHsSvf5Us4I0VE7QRykI1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445" y="3731638"/>
            <a:ext cx="10116812" cy="503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535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1031" y="169682"/>
            <a:ext cx="6872140" cy="707886"/>
          </a:xfrm>
          <a:prstGeom prst="rect">
            <a:avLst/>
          </a:prstGeom>
        </p:spPr>
        <p:txBody>
          <a:bodyPr wrap="square">
            <a:spAutoFit/>
          </a:bodyPr>
          <a:lstStyle/>
          <a:p>
            <a:r>
              <a:rPr lang="en-US" sz="4000" dirty="0">
                <a:solidFill>
                  <a:srgbClr val="FFFFFF"/>
                </a:solidFill>
                <a:latin typeface="+mj-lt"/>
              </a:rPr>
              <a:t>Calendar Year End Closing</a:t>
            </a:r>
            <a:endParaRPr lang="en-US" sz="4000" dirty="0">
              <a:latin typeface="+mj-lt"/>
            </a:endParaRPr>
          </a:p>
        </p:txBody>
      </p:sp>
      <p:sp>
        <p:nvSpPr>
          <p:cNvPr id="3" name="Rectangle 2"/>
          <p:cNvSpPr/>
          <p:nvPr/>
        </p:nvSpPr>
        <p:spPr>
          <a:xfrm>
            <a:off x="499621" y="1168924"/>
            <a:ext cx="8208312" cy="523220"/>
          </a:xfrm>
          <a:prstGeom prst="rect">
            <a:avLst/>
          </a:prstGeom>
        </p:spPr>
        <p:txBody>
          <a:bodyPr wrap="square">
            <a:spAutoFit/>
          </a:bodyPr>
          <a:lstStyle/>
          <a:p>
            <a:r>
              <a:rPr lang="en-US" sz="2800" b="1" dirty="0">
                <a:solidFill>
                  <a:srgbClr val="000000"/>
                </a:solidFill>
                <a:latin typeface="Calibri" panose="020F0502020204030204" pitchFamily="34" charset="0"/>
              </a:rPr>
              <a:t>When December is closed, reports will be generated:</a:t>
            </a:r>
            <a:endParaRPr lang="en-US" sz="2800" dirty="0"/>
          </a:p>
        </p:txBody>
      </p:sp>
      <p:pic>
        <p:nvPicPr>
          <p:cNvPr id="1026" name="Picture 2" descr="https://lh5.googleusercontent.com/oIqw6-TkYdsjBMWRa7yKOPRT_sK5CCNkPzeNr-mOC-OiJITepVGYy0IFqxHb20hoOaeHRiadx_HFIJ-nw2uXkGV0xbSGvY6eqwQUCOk04FClIJabZrryxXqpouVOZA0iS8to4J9IjVXK2EfSFlFQEzqV-RZy0vgtInwgKBB9r3Top4_QvkMmMpDa_FGsDF8WLvBEshJ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167" y="1810813"/>
            <a:ext cx="5629275" cy="380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9387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2718AF-9839-45DC-8380-60B8AE7B3654}"/>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372560C-AA9F-4D63-97E6-613486B41793}"/>
              </a:ext>
            </a:extLst>
          </p:cNvPr>
          <p:cNvSpPr txBox="1"/>
          <p:nvPr/>
        </p:nvSpPr>
        <p:spPr>
          <a:xfrm>
            <a:off x="3014663" y="3058596"/>
            <a:ext cx="6162674" cy="1569660"/>
          </a:xfrm>
          <a:prstGeom prst="rect">
            <a:avLst/>
          </a:prstGeom>
          <a:noFill/>
        </p:spPr>
        <p:txBody>
          <a:bodyPr wrap="square">
            <a:spAutoFit/>
          </a:bodyPr>
          <a:lstStyle/>
          <a:p>
            <a:r>
              <a:rPr lang="en-US" sz="9600" dirty="0">
                <a:latin typeface="Baskerville Old Face" panose="02020602080505020303" pitchFamily="18" charset="0"/>
              </a:rPr>
              <a:t>Questions?</a:t>
            </a:r>
          </a:p>
        </p:txBody>
      </p:sp>
    </p:spTree>
    <p:extLst>
      <p:ext uri="{BB962C8B-B14F-4D97-AF65-F5344CB8AC3E}">
        <p14:creationId xmlns:p14="http://schemas.microsoft.com/office/powerpoint/2010/main" val="41237148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2718AF-9839-45DC-8380-60B8AE7B3654}"/>
              </a:ext>
            </a:extLst>
          </p:cNvPr>
          <p:cNvPicPr>
            <a:picLocks noChangeAspect="1"/>
          </p:cNvPicPr>
          <p:nvPr/>
        </p:nvPicPr>
        <p:blipFill>
          <a:blip r:embed="rId2"/>
          <a:stretch>
            <a:fillRect/>
          </a:stretch>
        </p:blipFill>
        <p:spPr>
          <a:xfrm>
            <a:off x="-1" y="0"/>
            <a:ext cx="12192000" cy="6858000"/>
          </a:xfrm>
          <a:prstGeom prst="rect">
            <a:avLst/>
          </a:prstGeom>
        </p:spPr>
      </p:pic>
      <p:sp>
        <p:nvSpPr>
          <p:cNvPr id="6" name="TextBox 5">
            <a:extLst>
              <a:ext uri="{FF2B5EF4-FFF2-40B4-BE49-F238E27FC236}">
                <a16:creationId xmlns:a16="http://schemas.microsoft.com/office/drawing/2014/main" id="{7372560C-AA9F-4D63-97E6-613486B41793}"/>
              </a:ext>
            </a:extLst>
          </p:cNvPr>
          <p:cNvSpPr txBox="1"/>
          <p:nvPr/>
        </p:nvSpPr>
        <p:spPr>
          <a:xfrm>
            <a:off x="804861" y="3305176"/>
            <a:ext cx="10582275" cy="3046988"/>
          </a:xfrm>
          <a:prstGeom prst="rect">
            <a:avLst/>
          </a:prstGeom>
          <a:noFill/>
        </p:spPr>
        <p:txBody>
          <a:bodyPr wrap="square">
            <a:spAutoFit/>
          </a:bodyPr>
          <a:lstStyle/>
          <a:p>
            <a:pPr algn="ctr"/>
            <a:r>
              <a:rPr lang="en-US" sz="9600" dirty="0">
                <a:latin typeface="Baskerville Old Face" panose="02020602080505020303" pitchFamily="18" charset="0"/>
              </a:rPr>
              <a:t>Have a wonderful holiday season</a:t>
            </a:r>
          </a:p>
        </p:txBody>
      </p:sp>
    </p:spTree>
    <p:extLst>
      <p:ext uri="{BB962C8B-B14F-4D97-AF65-F5344CB8AC3E}">
        <p14:creationId xmlns:p14="http://schemas.microsoft.com/office/powerpoint/2010/main" val="1278625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1556" y="124691"/>
            <a:ext cx="7082444" cy="984885"/>
          </a:xfrm>
          <a:prstGeom prst="rect">
            <a:avLst/>
          </a:prstGeom>
        </p:spPr>
        <p:txBody>
          <a:bodyPr wrap="square">
            <a:spAutoFit/>
          </a:bodyPr>
          <a:lstStyle/>
          <a:p>
            <a:pPr algn="ctr"/>
            <a:r>
              <a:rPr lang="en-US" sz="4000" dirty="0"/>
              <a:t>1099-NEC</a:t>
            </a:r>
          </a:p>
          <a:p>
            <a:pPr algn="ctr"/>
            <a:r>
              <a:rPr lang="en-US" dirty="0"/>
              <a:t>Non Employee Compensation</a:t>
            </a:r>
          </a:p>
        </p:txBody>
      </p:sp>
      <p:sp>
        <p:nvSpPr>
          <p:cNvPr id="3" name="Rectangle 2"/>
          <p:cNvSpPr/>
          <p:nvPr/>
        </p:nvSpPr>
        <p:spPr>
          <a:xfrm>
            <a:off x="8362604" y="1859340"/>
            <a:ext cx="1778923" cy="3293209"/>
          </a:xfrm>
          <a:prstGeom prst="rect">
            <a:avLst/>
          </a:prstGeom>
        </p:spPr>
        <p:txBody>
          <a:bodyPr wrap="square">
            <a:spAutoFit/>
          </a:bodyPr>
          <a:lstStyle/>
          <a:p>
            <a:r>
              <a:rPr lang="en-US" sz="1600" dirty="0">
                <a:solidFill>
                  <a:schemeClr val="bg1"/>
                </a:solidFill>
                <a:latin typeface="Calibri" panose="020F0502020204030204" pitchFamily="34" charset="0"/>
                <a:cs typeface="Calibri" panose="020F0502020204030204" pitchFamily="34" charset="0"/>
              </a:rPr>
              <a:t>Box 1 - Amount of</a:t>
            </a:r>
          </a:p>
          <a:p>
            <a:r>
              <a:rPr lang="en-US" sz="1600" dirty="0">
                <a:solidFill>
                  <a:schemeClr val="bg1"/>
                </a:solidFill>
                <a:latin typeface="Calibri" panose="020F0502020204030204" pitchFamily="34" charset="0"/>
                <a:cs typeface="Calibri" panose="020F0502020204030204" pitchFamily="34" charset="0"/>
              </a:rPr>
              <a:t>nonemployee</a:t>
            </a:r>
          </a:p>
          <a:p>
            <a:r>
              <a:rPr lang="en-US" sz="1600" dirty="0">
                <a:solidFill>
                  <a:schemeClr val="bg1"/>
                </a:solidFill>
                <a:latin typeface="Calibri" panose="020F0502020204030204" pitchFamily="34" charset="0"/>
                <a:cs typeface="Calibri" panose="020F0502020204030204" pitchFamily="34" charset="0"/>
              </a:rPr>
              <a:t>compensation.</a:t>
            </a:r>
          </a:p>
          <a:p>
            <a:endParaRPr lang="en-US" sz="1600" dirty="0">
              <a:solidFill>
                <a:schemeClr val="bg1"/>
              </a:solidFill>
              <a:latin typeface="Calibri" panose="020F0502020204030204" pitchFamily="34" charset="0"/>
              <a:cs typeface="Calibri" panose="020F0502020204030204" pitchFamily="34" charset="0"/>
            </a:endParaRPr>
          </a:p>
          <a:p>
            <a:r>
              <a:rPr lang="en-US" sz="1600" dirty="0">
                <a:solidFill>
                  <a:schemeClr val="bg1"/>
                </a:solidFill>
                <a:latin typeface="Calibri" panose="020F0502020204030204" pitchFamily="34" charset="0"/>
                <a:cs typeface="Calibri" panose="020F0502020204030204" pitchFamily="34" charset="0"/>
              </a:rPr>
              <a:t>Box 4 - Amount to</a:t>
            </a:r>
          </a:p>
          <a:p>
            <a:r>
              <a:rPr lang="en-US" sz="1600" dirty="0">
                <a:solidFill>
                  <a:schemeClr val="bg1"/>
                </a:solidFill>
                <a:latin typeface="Calibri" panose="020F0502020204030204" pitchFamily="34" charset="0"/>
                <a:cs typeface="Calibri" panose="020F0502020204030204" pitchFamily="34" charset="0"/>
              </a:rPr>
              <a:t>comply with backup</a:t>
            </a:r>
          </a:p>
          <a:p>
            <a:r>
              <a:rPr lang="en-US" sz="1600" dirty="0">
                <a:solidFill>
                  <a:schemeClr val="bg1"/>
                </a:solidFill>
                <a:latin typeface="Calibri" panose="020F0502020204030204" pitchFamily="34" charset="0"/>
                <a:cs typeface="Calibri" panose="020F0502020204030204" pitchFamily="34" charset="0"/>
              </a:rPr>
              <a:t>withholding</a:t>
            </a:r>
          </a:p>
          <a:p>
            <a:r>
              <a:rPr lang="en-US" sz="1600" dirty="0">
                <a:solidFill>
                  <a:schemeClr val="bg1"/>
                </a:solidFill>
                <a:latin typeface="Calibri" panose="020F0502020204030204" pitchFamily="34" charset="0"/>
                <a:cs typeface="Calibri" panose="020F0502020204030204" pitchFamily="34" charset="0"/>
              </a:rPr>
              <a:t>requirements.</a:t>
            </a:r>
          </a:p>
          <a:p>
            <a:endParaRPr lang="en-US" sz="1600" dirty="0">
              <a:solidFill>
                <a:schemeClr val="bg1"/>
              </a:solidFill>
              <a:latin typeface="Calibri" panose="020F0502020204030204" pitchFamily="34" charset="0"/>
              <a:cs typeface="Calibri" panose="020F0502020204030204" pitchFamily="34" charset="0"/>
            </a:endParaRPr>
          </a:p>
          <a:p>
            <a:r>
              <a:rPr lang="en-US" sz="1600" dirty="0">
                <a:solidFill>
                  <a:schemeClr val="bg1"/>
                </a:solidFill>
                <a:latin typeface="Calibri" panose="020F0502020204030204" pitchFamily="34" charset="0"/>
                <a:cs typeface="Calibri" panose="020F0502020204030204" pitchFamily="34" charset="0"/>
              </a:rPr>
              <a:t>Boxes 5-7 - Amount of any state withholding</a:t>
            </a:r>
            <a:r>
              <a:rPr lang="en-US" sz="1400" dirty="0">
                <a:solidFill>
                  <a:schemeClr val="bg1"/>
                </a:solidFill>
                <a:latin typeface="Calibri" panose="020F0502020204030204" pitchFamily="34" charset="0"/>
                <a:cs typeface="Calibri" panose="020F0502020204030204" pitchFamily="34" charset="0"/>
              </a:rPr>
              <a:t>.</a:t>
            </a:r>
          </a:p>
        </p:txBody>
      </p:sp>
      <p:pic>
        <p:nvPicPr>
          <p:cNvPr id="4" name="Picture 3"/>
          <p:cNvPicPr>
            <a:picLocks noChangeAspect="1"/>
          </p:cNvPicPr>
          <p:nvPr/>
        </p:nvPicPr>
        <p:blipFill>
          <a:blip r:embed="rId2"/>
          <a:stretch>
            <a:fillRect/>
          </a:stretch>
        </p:blipFill>
        <p:spPr>
          <a:xfrm>
            <a:off x="423949" y="1819476"/>
            <a:ext cx="7722524" cy="3219048"/>
          </a:xfrm>
          <a:prstGeom prst="rect">
            <a:avLst/>
          </a:prstGeom>
        </p:spPr>
      </p:pic>
    </p:spTree>
    <p:extLst>
      <p:ext uri="{BB962C8B-B14F-4D97-AF65-F5344CB8AC3E}">
        <p14:creationId xmlns:p14="http://schemas.microsoft.com/office/powerpoint/2010/main" val="2223380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0035" y="206379"/>
            <a:ext cx="9293629" cy="1323439"/>
          </a:xfrm>
          <a:prstGeom prst="rect">
            <a:avLst/>
          </a:prstGeom>
        </p:spPr>
        <p:txBody>
          <a:bodyPr wrap="square">
            <a:spAutoFit/>
          </a:bodyPr>
          <a:lstStyle/>
          <a:p>
            <a:pPr algn="ctr"/>
            <a:r>
              <a:rPr lang="en-US" sz="4000" dirty="0"/>
              <a:t>1099-NEC</a:t>
            </a:r>
          </a:p>
          <a:p>
            <a:pPr algn="ctr"/>
            <a:r>
              <a:rPr lang="en-US" sz="4000" dirty="0"/>
              <a:t>Non Employee Compensation</a:t>
            </a:r>
          </a:p>
        </p:txBody>
      </p:sp>
      <p:sp>
        <p:nvSpPr>
          <p:cNvPr id="3" name="Rectangle 2"/>
          <p:cNvSpPr/>
          <p:nvPr/>
        </p:nvSpPr>
        <p:spPr>
          <a:xfrm>
            <a:off x="525780" y="1855177"/>
            <a:ext cx="11338559" cy="4093428"/>
          </a:xfrm>
          <a:prstGeom prst="rect">
            <a:avLst/>
          </a:prstGeom>
        </p:spPr>
        <p:txBody>
          <a:bodyPr wrap="square">
            <a:sp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Form 1099-NEC</a:t>
            </a:r>
          </a:p>
          <a:p>
            <a:endParaRPr lang="en-US" sz="20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rPr>
              <a:t>Payments of $600 or more for services of nonemployees and attorneys</a:t>
            </a:r>
          </a:p>
          <a:p>
            <a:endParaRPr lang="en-US" sz="2000"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rPr>
              <a:t>Non-Employee Compensation is Reported in Box 1</a:t>
            </a:r>
          </a:p>
          <a:p>
            <a:endParaRPr lang="en-US" sz="2000"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rPr>
              <a:t>There is no automatic extension available for the 1099-NEC form.</a:t>
            </a:r>
          </a:p>
          <a:p>
            <a:endParaRPr lang="en-US" sz="2000"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rPr>
              <a:t>A request for an extension can be submitted by paper Form 8809, refer to Part A, Sec. 8, Extensions</a:t>
            </a: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b="1" dirty="0">
                <a:latin typeface="Calibri" panose="020F0502020204030204" pitchFamily="34" charset="0"/>
                <a:ea typeface="Calibri" panose="020F0502020204030204" pitchFamily="34" charset="0"/>
                <a:cs typeface="Calibri" panose="020F0502020204030204" pitchFamily="34" charset="0"/>
              </a:rPr>
              <a:t>Prior Year Corrections</a:t>
            </a:r>
          </a:p>
          <a:p>
            <a:endParaRPr lang="en-US" sz="20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rPr>
              <a:t>Corrections from prior years should be reported on prior year forms</a:t>
            </a:r>
          </a:p>
        </p:txBody>
      </p:sp>
    </p:spTree>
    <p:extLst>
      <p:ext uri="{BB962C8B-B14F-4D97-AF65-F5344CB8AC3E}">
        <p14:creationId xmlns:p14="http://schemas.microsoft.com/office/powerpoint/2010/main" val="3229117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1612" y="122548"/>
            <a:ext cx="4437770" cy="707886"/>
          </a:xfrm>
          <a:prstGeom prst="rect">
            <a:avLst/>
          </a:prstGeom>
        </p:spPr>
        <p:txBody>
          <a:bodyPr wrap="square">
            <a:spAutoFit/>
          </a:bodyPr>
          <a:lstStyle/>
          <a:p>
            <a:pPr algn="ctr"/>
            <a:r>
              <a:rPr lang="en-US" sz="4000" dirty="0"/>
              <a:t>1099-NEC</a:t>
            </a:r>
          </a:p>
        </p:txBody>
      </p:sp>
      <p:sp>
        <p:nvSpPr>
          <p:cNvPr id="4" name="Rectangle 3"/>
          <p:cNvSpPr/>
          <p:nvPr/>
        </p:nvSpPr>
        <p:spPr>
          <a:xfrm>
            <a:off x="273377" y="1338606"/>
            <a:ext cx="9549353" cy="4247317"/>
          </a:xfrm>
          <a:prstGeom prst="rect">
            <a:avLst/>
          </a:prstGeom>
        </p:spPr>
        <p:txBody>
          <a:bodyPr wrap="square">
            <a:spAutoFit/>
          </a:bodyPr>
          <a:lstStyle/>
          <a:p>
            <a:r>
              <a:rPr lang="en-US" dirty="0">
                <a:solidFill>
                  <a:srgbClr val="1B1B1B"/>
                </a:solidFill>
                <a:latin typeface="Source Sans Pro"/>
              </a:rPr>
              <a:t>File Form 1099-NEC, Nonemployee Compensation, for each person in the course of your business to whom you have paid the following during the year.</a:t>
            </a:r>
          </a:p>
          <a:p>
            <a:endParaRPr lang="en-US" dirty="0">
              <a:solidFill>
                <a:srgbClr val="1B1B1B"/>
              </a:solidFill>
              <a:latin typeface="Source Sans Pro"/>
            </a:endParaRPr>
          </a:p>
          <a:p>
            <a:pPr marL="285750" indent="-285750">
              <a:buFont typeface="Arial" panose="020B0604020202020204" pitchFamily="34" charset="0"/>
              <a:buChar char="•"/>
            </a:pPr>
            <a:r>
              <a:rPr lang="en-US" dirty="0">
                <a:solidFill>
                  <a:srgbClr val="1B1B1B"/>
                </a:solidFill>
                <a:latin typeface="Source Sans Pro"/>
              </a:rPr>
              <a:t>At least $600</a:t>
            </a:r>
          </a:p>
          <a:p>
            <a:pPr marL="285750" indent="-285750">
              <a:buFont typeface="Arial" panose="020B0604020202020204" pitchFamily="34" charset="0"/>
              <a:buChar char="•"/>
            </a:pPr>
            <a:endParaRPr lang="en-US" dirty="0">
              <a:solidFill>
                <a:srgbClr val="1B1B1B"/>
              </a:solidFill>
              <a:latin typeface="Source Sans Pro"/>
            </a:endParaRPr>
          </a:p>
          <a:p>
            <a:pPr marL="742950" lvl="1" indent="-285750">
              <a:buFont typeface="Arial" panose="020B0604020202020204" pitchFamily="34" charset="0"/>
              <a:buChar char="•"/>
            </a:pPr>
            <a:r>
              <a:rPr lang="en-US" dirty="0">
                <a:solidFill>
                  <a:srgbClr val="1B1B1B"/>
                </a:solidFill>
                <a:latin typeface="Source Sans Pro"/>
              </a:rPr>
              <a:t>Services performed by someone who is not your employee (including parts and materials) (box1)</a:t>
            </a:r>
          </a:p>
          <a:p>
            <a:pPr marL="742950" lvl="1" indent="-285750">
              <a:buFont typeface="Arial" panose="020B0604020202020204" pitchFamily="34" charset="0"/>
              <a:buChar char="•"/>
            </a:pPr>
            <a:r>
              <a:rPr lang="en-US" dirty="0">
                <a:solidFill>
                  <a:srgbClr val="1B1B1B"/>
                </a:solidFill>
                <a:latin typeface="Source Sans Pro"/>
              </a:rPr>
              <a:t>Cash payments for fish (or other aquatic life) you purchase from anyone engaged in the trade or business of catching fish (box 1)</a:t>
            </a:r>
          </a:p>
          <a:p>
            <a:pPr marL="742950" lvl="1" indent="-285750">
              <a:buFont typeface="Arial" panose="020B0604020202020204" pitchFamily="34" charset="0"/>
              <a:buChar char="•"/>
            </a:pPr>
            <a:r>
              <a:rPr lang="en-US" dirty="0">
                <a:solidFill>
                  <a:srgbClr val="1B1B1B"/>
                </a:solidFill>
                <a:latin typeface="Source Sans Pro"/>
              </a:rPr>
              <a:t>Payments to an attorney (box 1)</a:t>
            </a:r>
          </a:p>
          <a:p>
            <a:pPr marL="742950" lvl="1" indent="-285750">
              <a:buFont typeface="Arial" panose="020B0604020202020204" pitchFamily="34" charset="0"/>
              <a:buChar char="•"/>
            </a:pPr>
            <a:endParaRPr lang="en-US" dirty="0">
              <a:solidFill>
                <a:srgbClr val="1B1B1B"/>
              </a:solidFill>
              <a:latin typeface="Source Sans Pro"/>
            </a:endParaRPr>
          </a:p>
          <a:p>
            <a:pPr marL="742950" lvl="1" indent="-285750">
              <a:buFont typeface="Arial" panose="020B0604020202020204" pitchFamily="34" charset="0"/>
              <a:buChar char="•"/>
            </a:pPr>
            <a:endParaRPr lang="en-US" dirty="0">
              <a:solidFill>
                <a:srgbClr val="1B1B1B"/>
              </a:solidFill>
              <a:latin typeface="Source Sans Pro"/>
            </a:endParaRPr>
          </a:p>
          <a:p>
            <a:pPr lvl="1"/>
            <a:r>
              <a:rPr lang="en-US" dirty="0">
                <a:solidFill>
                  <a:srgbClr val="1B1B1B"/>
                </a:solidFill>
                <a:latin typeface="Source Sans Pro"/>
              </a:rPr>
              <a:t>You must also file Form 1099-NEC for each person from whom you have withheld any federal income tax (report in box 4) under the backup withholding rules regardless of the amount of the payment.</a:t>
            </a:r>
          </a:p>
        </p:txBody>
      </p:sp>
    </p:spTree>
    <p:extLst>
      <p:ext uri="{BB962C8B-B14F-4D97-AF65-F5344CB8AC3E}">
        <p14:creationId xmlns:p14="http://schemas.microsoft.com/office/powerpoint/2010/main" val="1522774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0264" y="197963"/>
            <a:ext cx="8840911" cy="707886"/>
          </a:xfrm>
          <a:prstGeom prst="rect">
            <a:avLst/>
          </a:prstGeom>
        </p:spPr>
        <p:txBody>
          <a:bodyPr wrap="square">
            <a:spAutoFit/>
          </a:bodyPr>
          <a:lstStyle/>
          <a:p>
            <a:pPr algn="ctr"/>
            <a:r>
              <a:rPr lang="en-US" sz="4000" dirty="0"/>
              <a:t>1099-MISC Information</a:t>
            </a:r>
          </a:p>
        </p:txBody>
      </p:sp>
      <p:sp>
        <p:nvSpPr>
          <p:cNvPr id="3" name="Rectangle 2"/>
          <p:cNvSpPr/>
          <p:nvPr/>
        </p:nvSpPr>
        <p:spPr>
          <a:xfrm>
            <a:off x="7890235" y="989815"/>
            <a:ext cx="2271860" cy="5262979"/>
          </a:xfrm>
          <a:prstGeom prst="rect">
            <a:avLst/>
          </a:prstGeom>
        </p:spPr>
        <p:txBody>
          <a:bodyPr wrap="square">
            <a:spAutoFit/>
          </a:bodyPr>
          <a:lstStyle/>
          <a:p>
            <a:pPr marL="285750" indent="-285750">
              <a:buFont typeface="Arial" panose="020B0604020202020204" pitchFamily="34" charset="0"/>
              <a:buChar char="•"/>
            </a:pPr>
            <a:r>
              <a:rPr lang="en-US" sz="1400" dirty="0">
                <a:solidFill>
                  <a:schemeClr val="bg1">
                    <a:lumMod val="95000"/>
                    <a:lumOff val="5000"/>
                  </a:schemeClr>
                </a:solidFill>
                <a:latin typeface="Calibri" panose="020F0502020204030204" pitchFamily="34" charset="0"/>
                <a:cs typeface="Calibri" panose="020F0502020204030204" pitchFamily="34" charset="0"/>
              </a:rPr>
              <a:t>Payer made direct sales of $5,000 or more (checkbox) in box 7</a:t>
            </a:r>
          </a:p>
          <a:p>
            <a:pPr marL="285750" indent="-285750">
              <a:buFont typeface="Arial" panose="020B0604020202020204" pitchFamily="34" charset="0"/>
              <a:buChar char="•"/>
            </a:pPr>
            <a:endParaRPr lang="en-US" sz="1400" dirty="0">
              <a:solidFill>
                <a:schemeClr val="bg1">
                  <a:lumMod val="95000"/>
                  <a:lumOff val="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solidFill>
                  <a:schemeClr val="bg1">
                    <a:lumMod val="95000"/>
                    <a:lumOff val="5000"/>
                  </a:schemeClr>
                </a:solidFill>
                <a:latin typeface="Calibri" panose="020F0502020204030204" pitchFamily="34" charset="0"/>
                <a:cs typeface="Calibri" panose="020F0502020204030204" pitchFamily="34" charset="0"/>
              </a:rPr>
              <a:t>Crop insurance proceeds– Box 9</a:t>
            </a:r>
          </a:p>
          <a:p>
            <a:pPr marL="285750" indent="-285750">
              <a:buFont typeface="Arial" panose="020B0604020202020204" pitchFamily="34" charset="0"/>
              <a:buChar char="•"/>
            </a:pPr>
            <a:endParaRPr lang="en-US" sz="1400" dirty="0">
              <a:solidFill>
                <a:schemeClr val="bg1">
                  <a:lumMod val="95000"/>
                  <a:lumOff val="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solidFill>
                  <a:schemeClr val="bg1">
                    <a:lumMod val="95000"/>
                    <a:lumOff val="5000"/>
                  </a:schemeClr>
                </a:solidFill>
                <a:latin typeface="Calibri" panose="020F0502020204030204" pitchFamily="34" charset="0"/>
                <a:cs typeface="Calibri" panose="020F0502020204030204" pitchFamily="34" charset="0"/>
              </a:rPr>
              <a:t>Gross proceeds to an attorney – Box 10</a:t>
            </a:r>
          </a:p>
          <a:p>
            <a:pPr marL="285750" indent="-285750">
              <a:buFont typeface="Arial" panose="020B0604020202020204" pitchFamily="34" charset="0"/>
              <a:buChar char="•"/>
            </a:pPr>
            <a:endParaRPr lang="en-US" sz="1400" dirty="0">
              <a:solidFill>
                <a:schemeClr val="bg1">
                  <a:lumMod val="95000"/>
                  <a:lumOff val="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solidFill>
                  <a:schemeClr val="bg1">
                    <a:lumMod val="95000"/>
                    <a:lumOff val="5000"/>
                  </a:schemeClr>
                </a:solidFill>
                <a:latin typeface="Calibri" panose="020F0502020204030204" pitchFamily="34" charset="0"/>
                <a:cs typeface="Calibri" panose="020F0502020204030204" pitchFamily="34" charset="0"/>
              </a:rPr>
              <a:t>Section 409A deferrals-Box 12</a:t>
            </a:r>
          </a:p>
          <a:p>
            <a:pPr marL="285750" indent="-285750">
              <a:buFont typeface="Arial" panose="020B0604020202020204" pitchFamily="34" charset="0"/>
              <a:buChar char="•"/>
            </a:pPr>
            <a:endParaRPr lang="en-US" sz="1400" dirty="0">
              <a:solidFill>
                <a:schemeClr val="bg1">
                  <a:lumMod val="95000"/>
                  <a:lumOff val="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solidFill>
                  <a:schemeClr val="bg1">
                    <a:lumMod val="95000"/>
                    <a:lumOff val="5000"/>
                  </a:schemeClr>
                </a:solidFill>
                <a:latin typeface="Calibri" panose="020F0502020204030204" pitchFamily="34" charset="0"/>
                <a:cs typeface="Calibri" panose="020F0502020204030204" pitchFamily="34" charset="0"/>
              </a:rPr>
              <a:t>Nonqualified deferred compensation income is reported in box 14</a:t>
            </a:r>
          </a:p>
          <a:p>
            <a:pPr marL="285750" indent="-285750">
              <a:buFont typeface="Arial" panose="020B0604020202020204" pitchFamily="34" charset="0"/>
              <a:buChar char="•"/>
            </a:pPr>
            <a:endParaRPr lang="en-US" sz="1400" dirty="0">
              <a:solidFill>
                <a:schemeClr val="bg1">
                  <a:lumMod val="95000"/>
                  <a:lumOff val="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solidFill>
                  <a:schemeClr val="bg1">
                    <a:lumMod val="95000"/>
                    <a:lumOff val="5000"/>
                  </a:schemeClr>
                </a:solidFill>
                <a:latin typeface="Calibri" panose="020F0502020204030204" pitchFamily="34" charset="0"/>
                <a:cs typeface="Calibri" panose="020F0502020204030204" pitchFamily="34" charset="0"/>
              </a:rPr>
              <a:t>Boxes 15, 16, and 17 report state taxes withheld, state identification number, and amount of income earned in the state, respectively.</a:t>
            </a:r>
          </a:p>
        </p:txBody>
      </p:sp>
      <p:pic>
        <p:nvPicPr>
          <p:cNvPr id="5" name="Picture 4"/>
          <p:cNvPicPr>
            <a:picLocks noChangeAspect="1"/>
          </p:cNvPicPr>
          <p:nvPr/>
        </p:nvPicPr>
        <p:blipFill>
          <a:blip r:embed="rId2"/>
          <a:stretch>
            <a:fillRect/>
          </a:stretch>
        </p:blipFill>
        <p:spPr>
          <a:xfrm>
            <a:off x="311085" y="1005190"/>
            <a:ext cx="7437748" cy="4847619"/>
          </a:xfrm>
          <a:prstGeom prst="rect">
            <a:avLst/>
          </a:prstGeom>
        </p:spPr>
      </p:pic>
    </p:spTree>
    <p:extLst>
      <p:ext uri="{BB962C8B-B14F-4D97-AF65-F5344CB8AC3E}">
        <p14:creationId xmlns:p14="http://schemas.microsoft.com/office/powerpoint/2010/main" val="3288631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1612" y="122548"/>
            <a:ext cx="4437770" cy="707886"/>
          </a:xfrm>
          <a:prstGeom prst="rect">
            <a:avLst/>
          </a:prstGeom>
        </p:spPr>
        <p:txBody>
          <a:bodyPr wrap="square">
            <a:spAutoFit/>
          </a:bodyPr>
          <a:lstStyle/>
          <a:p>
            <a:pPr algn="ctr"/>
            <a:r>
              <a:rPr lang="en-US" sz="4000" dirty="0"/>
              <a:t>1099-MISC</a:t>
            </a:r>
          </a:p>
        </p:txBody>
      </p:sp>
      <p:sp>
        <p:nvSpPr>
          <p:cNvPr id="3" name="Rectangle 2"/>
          <p:cNvSpPr/>
          <p:nvPr/>
        </p:nvSpPr>
        <p:spPr>
          <a:xfrm>
            <a:off x="744718" y="1027522"/>
            <a:ext cx="9266548" cy="5355312"/>
          </a:xfrm>
          <a:prstGeom prst="rect">
            <a:avLst/>
          </a:prstGeom>
        </p:spPr>
        <p:txBody>
          <a:bodyPr wrap="square">
            <a:spAutoFit/>
          </a:bodyPr>
          <a:lstStyle/>
          <a:p>
            <a:r>
              <a:rPr lang="en-US" dirty="0">
                <a:solidFill>
                  <a:srgbClr val="1B1B1B"/>
                </a:solidFill>
                <a:latin typeface="Source Sans Pro"/>
              </a:rPr>
              <a:t>File Form 1099-MISC, Miscellaneous Information, for each person in the course of your business to whom you have paid the following during the year.</a:t>
            </a:r>
          </a:p>
          <a:p>
            <a:endParaRPr lang="en-US" dirty="0">
              <a:solidFill>
                <a:srgbClr val="1B1B1B"/>
              </a:solidFill>
              <a:latin typeface="Source Sans Pro"/>
            </a:endParaRPr>
          </a:p>
          <a:p>
            <a:pPr marL="285750" indent="-285750">
              <a:buFont typeface="Arial" panose="020B0604020202020204" pitchFamily="34" charset="0"/>
              <a:buChar char="•"/>
            </a:pPr>
            <a:r>
              <a:rPr lang="en-US" dirty="0">
                <a:solidFill>
                  <a:srgbClr val="1B1B1B"/>
                </a:solidFill>
                <a:latin typeface="Source Sans Pro"/>
              </a:rPr>
              <a:t>At least $10 in royalties (see the instructions for </a:t>
            </a:r>
            <a:r>
              <a:rPr lang="en-US" u="sng" dirty="0">
                <a:solidFill>
                  <a:srgbClr val="00599C"/>
                </a:solidFill>
                <a:latin typeface="Source Sans Pro"/>
                <a:hlinkClick r:id="rId2" tooltip="Box 2. Royalties"/>
              </a:rPr>
              <a:t>box 2</a:t>
            </a:r>
            <a:r>
              <a:rPr lang="en-US" dirty="0">
                <a:solidFill>
                  <a:srgbClr val="1B1B1B"/>
                </a:solidFill>
                <a:latin typeface="Source Sans Pro"/>
              </a:rPr>
              <a:t>) or broker payments in lieu of dividends or tax-exempt interest (see the instructions for </a:t>
            </a:r>
            <a:r>
              <a:rPr lang="en-US" u="sng" dirty="0">
                <a:solidFill>
                  <a:srgbClr val="00599C"/>
                </a:solidFill>
                <a:latin typeface="Source Sans Pro"/>
                <a:hlinkClick r:id="rId3" tooltip="Box 8. Substitute Payments in Lieu of Dividends or Interest"/>
              </a:rPr>
              <a:t>box 8</a:t>
            </a:r>
            <a:r>
              <a:rPr lang="en-US" dirty="0">
                <a:solidFill>
                  <a:srgbClr val="1B1B1B"/>
                </a:solidFill>
                <a:latin typeface="Source Sans Pro"/>
              </a:rPr>
              <a:t>).</a:t>
            </a:r>
          </a:p>
          <a:p>
            <a:pPr marL="285750" indent="-285750">
              <a:buFont typeface="Arial" panose="020B0604020202020204" pitchFamily="34" charset="0"/>
              <a:buChar char="•"/>
            </a:pPr>
            <a:endParaRPr lang="en-US" dirty="0">
              <a:solidFill>
                <a:srgbClr val="1B1B1B"/>
              </a:solidFill>
              <a:latin typeface="Source Sans Pro"/>
            </a:endParaRPr>
          </a:p>
          <a:p>
            <a:pPr marL="285750" indent="-285750">
              <a:buFont typeface="Arial" panose="020B0604020202020204" pitchFamily="34" charset="0"/>
              <a:buChar char="•"/>
            </a:pPr>
            <a:r>
              <a:rPr lang="en-US" dirty="0">
                <a:solidFill>
                  <a:srgbClr val="1B1B1B"/>
                </a:solidFill>
                <a:latin typeface="Source Sans Pro"/>
              </a:rPr>
              <a:t>At least $600 in:</a:t>
            </a:r>
          </a:p>
          <a:p>
            <a:pPr marL="285750" indent="-285750">
              <a:buFont typeface="Arial" panose="020B0604020202020204" pitchFamily="34" charset="0"/>
              <a:buChar char="•"/>
            </a:pPr>
            <a:endParaRPr lang="en-US" dirty="0">
              <a:solidFill>
                <a:srgbClr val="1B1B1B"/>
              </a:solidFill>
              <a:latin typeface="Source Sans Pro"/>
            </a:endParaRPr>
          </a:p>
          <a:p>
            <a:pPr marL="742950" lvl="1" indent="-285750">
              <a:buFont typeface="Arial" panose="020B0604020202020204" pitchFamily="34" charset="0"/>
              <a:buChar char="•"/>
            </a:pPr>
            <a:r>
              <a:rPr lang="en-US" dirty="0">
                <a:solidFill>
                  <a:srgbClr val="1B1B1B"/>
                </a:solidFill>
                <a:latin typeface="Source Sans Pro"/>
              </a:rPr>
              <a:t>Rents (</a:t>
            </a:r>
            <a:r>
              <a:rPr lang="en-US" u="sng" dirty="0">
                <a:solidFill>
                  <a:srgbClr val="00599C"/>
                </a:solidFill>
                <a:latin typeface="Source Sans Pro"/>
                <a:hlinkClick r:id="rId4" tooltip="Box 1. Rents"/>
              </a:rPr>
              <a:t>box 1</a:t>
            </a:r>
            <a:r>
              <a:rPr lang="en-US" dirty="0">
                <a:solidFill>
                  <a:srgbClr val="1B1B1B"/>
                </a:solidFill>
                <a:latin typeface="Source Sans Pro"/>
              </a:rPr>
              <a:t>);</a:t>
            </a:r>
          </a:p>
          <a:p>
            <a:pPr marL="742950" lvl="1" indent="-285750">
              <a:buFont typeface="Arial" panose="020B0604020202020204" pitchFamily="34" charset="0"/>
              <a:buChar char="•"/>
            </a:pPr>
            <a:r>
              <a:rPr lang="en-US" dirty="0">
                <a:solidFill>
                  <a:srgbClr val="1B1B1B"/>
                </a:solidFill>
                <a:latin typeface="Source Sans Pro"/>
              </a:rPr>
              <a:t>Prizes and awards (</a:t>
            </a:r>
            <a:r>
              <a:rPr lang="en-US" u="sng" dirty="0">
                <a:solidFill>
                  <a:srgbClr val="00599C"/>
                </a:solidFill>
                <a:latin typeface="Source Sans Pro"/>
                <a:hlinkClick r:id="rId5" tooltip="Box 3. Other Income"/>
              </a:rPr>
              <a:t>box 3</a:t>
            </a:r>
            <a:r>
              <a:rPr lang="en-US" dirty="0">
                <a:solidFill>
                  <a:srgbClr val="1B1B1B"/>
                </a:solidFill>
                <a:latin typeface="Source Sans Pro"/>
              </a:rPr>
              <a:t>);</a:t>
            </a:r>
          </a:p>
          <a:p>
            <a:pPr marL="742950" lvl="1" indent="-285750">
              <a:buFont typeface="Arial" panose="020B0604020202020204" pitchFamily="34" charset="0"/>
              <a:buChar char="•"/>
            </a:pPr>
            <a:r>
              <a:rPr lang="en-US" dirty="0">
                <a:solidFill>
                  <a:srgbClr val="1B1B1B"/>
                </a:solidFill>
                <a:latin typeface="Source Sans Pro"/>
              </a:rPr>
              <a:t>Other income payments (</a:t>
            </a:r>
            <a:r>
              <a:rPr lang="en-US" u="sng" dirty="0">
                <a:solidFill>
                  <a:srgbClr val="00599C"/>
                </a:solidFill>
                <a:latin typeface="Source Sans Pro"/>
                <a:hlinkClick r:id="rId5" tooltip="Box 3. Other Income"/>
              </a:rPr>
              <a:t>box 3</a:t>
            </a:r>
            <a:r>
              <a:rPr lang="en-US" dirty="0">
                <a:solidFill>
                  <a:srgbClr val="1B1B1B"/>
                </a:solidFill>
                <a:latin typeface="Source Sans Pro"/>
              </a:rPr>
              <a:t>);</a:t>
            </a:r>
          </a:p>
          <a:p>
            <a:pPr marL="742950" lvl="1" indent="-285750">
              <a:buFont typeface="Arial" panose="020B0604020202020204" pitchFamily="34" charset="0"/>
              <a:buChar char="•"/>
            </a:pPr>
            <a:r>
              <a:rPr lang="en-US" dirty="0">
                <a:solidFill>
                  <a:srgbClr val="1B1B1B"/>
                </a:solidFill>
                <a:latin typeface="Source Sans Pro"/>
              </a:rPr>
              <a:t>Generally, the cash paid from a notional principal contract to an individual, partnership, or estate (</a:t>
            </a:r>
            <a:r>
              <a:rPr lang="en-US" u="sng" dirty="0">
                <a:solidFill>
                  <a:srgbClr val="00599C"/>
                </a:solidFill>
                <a:latin typeface="Source Sans Pro"/>
                <a:hlinkClick r:id="rId5" tooltip="Box 3. Other Income"/>
              </a:rPr>
              <a:t>box 3</a:t>
            </a:r>
            <a:r>
              <a:rPr lang="en-US" dirty="0">
                <a:solidFill>
                  <a:srgbClr val="1B1B1B"/>
                </a:solidFill>
                <a:latin typeface="Source Sans Pro"/>
              </a:rPr>
              <a:t>);</a:t>
            </a:r>
          </a:p>
          <a:p>
            <a:pPr marL="742950" lvl="1" indent="-285750">
              <a:buFont typeface="Arial" panose="020B0604020202020204" pitchFamily="34" charset="0"/>
              <a:buChar char="•"/>
            </a:pPr>
            <a:r>
              <a:rPr lang="en-US" dirty="0">
                <a:solidFill>
                  <a:srgbClr val="1B1B1B"/>
                </a:solidFill>
                <a:latin typeface="Source Sans Pro"/>
              </a:rPr>
              <a:t>Any fishing boat proceeds (</a:t>
            </a:r>
            <a:r>
              <a:rPr lang="en-US" u="sng" dirty="0">
                <a:solidFill>
                  <a:srgbClr val="00599C"/>
                </a:solidFill>
                <a:latin typeface="Source Sans Pro"/>
                <a:hlinkClick r:id="rId6" tooltip="Box 5. Fishing Boat Proceeds"/>
              </a:rPr>
              <a:t>box 5</a:t>
            </a:r>
            <a:r>
              <a:rPr lang="en-US" dirty="0">
                <a:solidFill>
                  <a:srgbClr val="1B1B1B"/>
                </a:solidFill>
                <a:latin typeface="Source Sans Pro"/>
              </a:rPr>
              <a:t>);</a:t>
            </a:r>
          </a:p>
          <a:p>
            <a:pPr marL="742950" lvl="1" indent="-285750">
              <a:buFont typeface="Arial" panose="020B0604020202020204" pitchFamily="34" charset="0"/>
              <a:buChar char="•"/>
            </a:pPr>
            <a:r>
              <a:rPr lang="en-US" dirty="0">
                <a:solidFill>
                  <a:srgbClr val="1B1B1B"/>
                </a:solidFill>
                <a:latin typeface="Source Sans Pro"/>
              </a:rPr>
              <a:t>Medical and health care payments (</a:t>
            </a:r>
            <a:r>
              <a:rPr lang="en-US" u="sng" dirty="0">
                <a:solidFill>
                  <a:srgbClr val="00599C"/>
                </a:solidFill>
                <a:latin typeface="Source Sans Pro"/>
                <a:hlinkClick r:id="rId7" tooltip="Box 6. Medical and Health Care Payments"/>
              </a:rPr>
              <a:t>box 6</a:t>
            </a:r>
            <a:r>
              <a:rPr lang="en-US" dirty="0">
                <a:solidFill>
                  <a:srgbClr val="1B1B1B"/>
                </a:solidFill>
                <a:latin typeface="Source Sans Pro"/>
              </a:rPr>
              <a:t>);</a:t>
            </a:r>
          </a:p>
          <a:p>
            <a:pPr marL="742950" lvl="1" indent="-285750">
              <a:buFont typeface="Arial" panose="020B0604020202020204" pitchFamily="34" charset="0"/>
              <a:buChar char="•"/>
            </a:pPr>
            <a:r>
              <a:rPr lang="en-US" dirty="0">
                <a:solidFill>
                  <a:srgbClr val="1B1B1B"/>
                </a:solidFill>
                <a:latin typeface="Source Sans Pro"/>
              </a:rPr>
              <a:t>Crop insurance proceeds (</a:t>
            </a:r>
            <a:r>
              <a:rPr lang="en-US" u="sng" dirty="0">
                <a:solidFill>
                  <a:srgbClr val="00599C"/>
                </a:solidFill>
                <a:latin typeface="Source Sans Pro"/>
                <a:hlinkClick r:id="rId8" tooltip="Box 9. Crop Insurance Proceeds"/>
              </a:rPr>
              <a:t>box 9</a:t>
            </a:r>
            <a:r>
              <a:rPr lang="en-US" dirty="0">
                <a:solidFill>
                  <a:srgbClr val="1B1B1B"/>
                </a:solidFill>
                <a:latin typeface="Source Sans Pro"/>
              </a:rPr>
              <a:t>);</a:t>
            </a:r>
          </a:p>
          <a:p>
            <a:pPr marL="742950" lvl="1" indent="-285750">
              <a:buFont typeface="Arial" panose="020B0604020202020204" pitchFamily="34" charset="0"/>
              <a:buChar char="•"/>
            </a:pPr>
            <a:r>
              <a:rPr lang="en-US" dirty="0">
                <a:solidFill>
                  <a:srgbClr val="1B1B1B"/>
                </a:solidFill>
                <a:latin typeface="Source Sans Pro"/>
              </a:rPr>
              <a:t>Gross proceeds paid to an attorney (</a:t>
            </a:r>
            <a:r>
              <a:rPr lang="en-US" u="sng" dirty="0">
                <a:solidFill>
                  <a:srgbClr val="00599C"/>
                </a:solidFill>
                <a:latin typeface="Source Sans Pro"/>
                <a:hlinkClick r:id="rId9" tooltip="Box 10. Gross Proceeds Paid to an Attorney"/>
              </a:rPr>
              <a:t>box 10</a:t>
            </a:r>
            <a:r>
              <a:rPr lang="en-US" dirty="0">
                <a:solidFill>
                  <a:srgbClr val="1B1B1B"/>
                </a:solidFill>
                <a:latin typeface="Source Sans Pro"/>
              </a:rPr>
              <a:t>) (see </a:t>
            </a:r>
            <a:r>
              <a:rPr lang="en-US" i="1" u="sng" dirty="0">
                <a:solidFill>
                  <a:srgbClr val="00599C"/>
                </a:solidFill>
                <a:latin typeface="Source Sans Pro"/>
                <a:hlinkClick r:id="rId10" tooltip="Payments to attorneys."/>
              </a:rPr>
              <a:t>Payments to attorneys</a:t>
            </a:r>
            <a:r>
              <a:rPr lang="en-US" dirty="0">
                <a:solidFill>
                  <a:srgbClr val="1B1B1B"/>
                </a:solidFill>
                <a:latin typeface="Source Sans Pro"/>
              </a:rPr>
              <a:t>, later);</a:t>
            </a:r>
          </a:p>
          <a:p>
            <a:pPr marL="742950" lvl="1" indent="-285750">
              <a:buFont typeface="Arial" panose="020B0604020202020204" pitchFamily="34" charset="0"/>
              <a:buChar char="•"/>
            </a:pPr>
            <a:r>
              <a:rPr lang="en-US" dirty="0">
                <a:solidFill>
                  <a:srgbClr val="1B1B1B"/>
                </a:solidFill>
                <a:latin typeface="Source Sans Pro"/>
              </a:rPr>
              <a:t>Section 409A deferrals (</a:t>
            </a:r>
            <a:r>
              <a:rPr lang="en-US" u="sng" dirty="0">
                <a:solidFill>
                  <a:srgbClr val="00599C"/>
                </a:solidFill>
                <a:latin typeface="Source Sans Pro"/>
                <a:hlinkClick r:id="rId11" tooltip="Box 12. Section 409A Deferrals"/>
              </a:rPr>
              <a:t>box 12</a:t>
            </a:r>
            <a:r>
              <a:rPr lang="en-US" dirty="0">
                <a:solidFill>
                  <a:srgbClr val="1B1B1B"/>
                </a:solidFill>
                <a:latin typeface="Source Sans Pro"/>
              </a:rPr>
              <a:t>); or</a:t>
            </a:r>
          </a:p>
          <a:p>
            <a:pPr marL="742950" lvl="1" indent="-285750">
              <a:buFont typeface="Arial" panose="020B0604020202020204" pitchFamily="34" charset="0"/>
              <a:buChar char="•"/>
            </a:pPr>
            <a:r>
              <a:rPr lang="en-US" dirty="0">
                <a:solidFill>
                  <a:srgbClr val="1B1B1B"/>
                </a:solidFill>
                <a:latin typeface="Source Sans Pro"/>
              </a:rPr>
              <a:t>Nonqualified deferred compensation (</a:t>
            </a:r>
            <a:r>
              <a:rPr lang="en-US" u="sng" dirty="0">
                <a:solidFill>
                  <a:srgbClr val="00599C"/>
                </a:solidFill>
                <a:latin typeface="Source Sans Pro"/>
                <a:hlinkClick r:id="rId12" tooltip="Box 15. Nonqualified Deferred Compensation"/>
              </a:rPr>
              <a:t>box 15</a:t>
            </a:r>
            <a:r>
              <a:rPr lang="en-US" dirty="0">
                <a:solidFill>
                  <a:srgbClr val="1B1B1B"/>
                </a:solidFill>
                <a:latin typeface="Source Sans Pro"/>
              </a:rPr>
              <a:t>).</a:t>
            </a:r>
            <a:endParaRPr lang="en-US" b="0" i="0" dirty="0">
              <a:solidFill>
                <a:srgbClr val="1B1B1B"/>
              </a:solidFill>
              <a:effectLst/>
              <a:latin typeface="Source Sans Pro"/>
            </a:endParaRPr>
          </a:p>
        </p:txBody>
      </p:sp>
    </p:spTree>
    <p:extLst>
      <p:ext uri="{BB962C8B-B14F-4D97-AF65-F5344CB8AC3E}">
        <p14:creationId xmlns:p14="http://schemas.microsoft.com/office/powerpoint/2010/main" val="797500924"/>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2489</TotalTime>
  <Words>2540</Words>
  <Application>Microsoft Office PowerPoint</Application>
  <PresentationFormat>Widescreen</PresentationFormat>
  <Paragraphs>365</Paragraphs>
  <Slides>44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-apple-system</vt:lpstr>
      <vt:lpstr>Arial</vt:lpstr>
      <vt:lpstr>Baskerville Old Face</vt:lpstr>
      <vt:lpstr>Calibri</vt:lpstr>
      <vt:lpstr>Century Gothic</vt:lpstr>
      <vt:lpstr>Source Sans Pro</vt:lpstr>
      <vt:lpstr>Wingdings 3</vt:lpstr>
      <vt:lpstr>Slice</vt:lpstr>
      <vt:lpstr>USAS 2024 Calendar Year 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USAS 2022 Calendar Year End</dc:title>
  <dc:creator>Valarie Inboden</dc:creator>
  <cp:lastModifiedBy>Valarie Inboden</cp:lastModifiedBy>
  <cp:revision>84</cp:revision>
  <cp:lastPrinted>2022-12-06T17:40:40Z</cp:lastPrinted>
  <dcterms:created xsi:type="dcterms:W3CDTF">2022-11-15T14:32:37Z</dcterms:created>
  <dcterms:modified xsi:type="dcterms:W3CDTF">2024-12-05T01:31:44Z</dcterms:modified>
</cp:coreProperties>
</file>